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302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299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696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80EFD-FC52-4BE8-858D-2499B2BDA255}" type="datetimeFigureOut">
              <a:rPr lang="ru-RU" smtClean="0"/>
              <a:t>09.10.12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D70C-C45C-4DAF-9A08-EE85FF4F4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92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72B17-30F6-4F5A-A2E4-CC22617EABED}" type="datetimeFigureOut">
              <a:rPr lang="ru-RU" smtClean="0"/>
              <a:t>09.10.12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82EB-1138-4E2A-9E8B-73BFABC290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67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38100">
            <a:gradFill>
              <a:gsLst>
                <a:gs pos="0">
                  <a:srgbClr val="FF0000"/>
                </a:gs>
                <a:gs pos="7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lori-0000489063-www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8000" pressure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884884"/>
            <a:ext cx="9144000" cy="4000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2" y="116286"/>
            <a:ext cx="2066808" cy="5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9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08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lori-0000489063-www"/>
          <p:cNvPicPr/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8000" pressure="0"/>
                    </a14:imgEffect>
                  </a14:imgLayer>
                </a14:imgProps>
              </a:ext>
            </a:extLst>
          </a:blip>
          <a:srcRect t="-2" r="19368" b="34306"/>
          <a:stretch/>
        </p:blipFill>
        <p:spPr bwMode="auto">
          <a:xfrm>
            <a:off x="0" y="4253036"/>
            <a:ext cx="9144000" cy="26280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38100">
            <a:gradFill>
              <a:gsLst>
                <a:gs pos="0">
                  <a:srgbClr val="FF0000"/>
                </a:gs>
                <a:gs pos="7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8604448" y="1073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E9AE007-ACCE-4A60-A157-EF49F35949BC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2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09320"/>
            <a:ext cx="1763688" cy="4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4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42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4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5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0309-5C1F-4E6B-99ED-BFA5127C2E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8064896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/>
              <a:t>ВЛАДИМИРСКАЯ ОБЛАСТЬ</a:t>
            </a:r>
            <a:endParaRPr lang="ru-RU" sz="3600" b="1" spc="300" dirty="0" smtClean="0"/>
          </a:p>
          <a:p>
            <a:pPr algn="ctr"/>
            <a:endParaRPr lang="ru-RU" sz="2000" b="1" spc="300" dirty="0"/>
          </a:p>
          <a:p>
            <a:pPr algn="ctr"/>
            <a:endParaRPr lang="ru-RU" sz="2000" b="1" spc="300" dirty="0" smtClean="0"/>
          </a:p>
          <a:p>
            <a:pPr algn="ctr"/>
            <a:r>
              <a:rPr lang="ru-RU" sz="2800" b="1" spc="300" dirty="0" smtClean="0">
                <a:solidFill>
                  <a:srgbClr val="800000"/>
                </a:solidFill>
                <a:latin typeface="Arial Black"/>
                <a:cs typeface="Arial Black"/>
              </a:rPr>
              <a:t>НАВИГАЦИОННО-ИНФОРМАЦИОННАЯ СИСТЕМА УПРАВЛЕНИЯ </a:t>
            </a:r>
            <a:r>
              <a:rPr lang="ru-RU" sz="2800" b="1" spc="300" dirty="0" smtClean="0">
                <a:solidFill>
                  <a:srgbClr val="800000"/>
                </a:solidFill>
                <a:latin typeface="Arial Black"/>
                <a:cs typeface="Arial Black"/>
              </a:rPr>
              <a:t>ТРАНСПОРТОМ</a:t>
            </a:r>
          </a:p>
          <a:p>
            <a:pPr algn="ctr"/>
            <a:r>
              <a:rPr lang="ru-RU" sz="2000" b="1" spc="300" dirty="0" smtClean="0">
                <a:solidFill>
                  <a:srgbClr val="800000"/>
                </a:solidFill>
                <a:latin typeface="Arial Black"/>
                <a:cs typeface="Arial Black"/>
              </a:rPr>
              <a:t>НА ОСНОВЕ ГЛОБАЛЬНОЙ НАВИГАЦИОННОЙ СПУТНИКОВОЙ СИСТЕМЫ «ГЛОНАСС»</a:t>
            </a:r>
            <a:endParaRPr lang="ru-RU" sz="2000" b="1" spc="300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085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95536" y="1340768"/>
            <a:ext cx="2880320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Мониторинг опасных объектов при транспортировке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Подсистема управления прочими видами транспорта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2736304" cy="20522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059832" y="1124744"/>
            <a:ext cx="2880320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безопасности передвижения высших должностных 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060848"/>
            <a:ext cx="2736304" cy="194277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724128" y="1268760"/>
            <a:ext cx="2880320" cy="27363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безопасности транспортировки заключенных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132856"/>
            <a:ext cx="2774894" cy="18002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475656" y="3833664"/>
            <a:ext cx="2880320" cy="2547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Сбор статистики загруженности улиц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509120"/>
            <a:ext cx="2702939" cy="180020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788024" y="3356992"/>
            <a:ext cx="2664296" cy="2520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Контроль эффективности сельхоз-транспорта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933056"/>
            <a:ext cx="2520280" cy="18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Техническое описание 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15816" y="1268760"/>
            <a:ext cx="72008" cy="51845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908720"/>
            <a:ext cx="1800200" cy="432048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Регистрация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908720"/>
            <a:ext cx="1800200" cy="432048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908720"/>
            <a:ext cx="1800200" cy="432048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Визуализация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84168" y="1268760"/>
            <a:ext cx="72008" cy="51845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84784"/>
            <a:ext cx="1800200" cy="130857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1800200" cy="12355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484784"/>
            <a:ext cx="1279694" cy="13681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212976"/>
            <a:ext cx="1512168" cy="11341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51520" y="2780928"/>
            <a:ext cx="213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Датчики Движения</a:t>
            </a:r>
          </a:p>
          <a:p>
            <a:pPr algn="ctr"/>
            <a:r>
              <a:rPr lang="en-US" b="1" dirty="0" smtClean="0"/>
              <a:t>GLONASS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2780928"/>
            <a:ext cx="244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Серверные мощности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4581128"/>
            <a:ext cx="276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Специализированное ПО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2852936"/>
            <a:ext cx="175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ВЕБ-интерфейс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58975" y="4365104"/>
            <a:ext cx="278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Мобильные приложения</a:t>
            </a:r>
            <a:endParaRPr lang="ru-RU" b="1" dirty="0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4797152"/>
            <a:ext cx="1728192" cy="12245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304825" y="6021288"/>
            <a:ext cx="285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Объекты инфраструктуры</a:t>
            </a:r>
            <a:endParaRPr lang="ru-RU" b="1" dirty="0"/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5085184"/>
            <a:ext cx="1800200" cy="11888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347864" y="6237312"/>
            <a:ext cx="248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ru-RU" b="1" dirty="0" smtClean="0"/>
              <a:t>Система безопасности</a:t>
            </a:r>
            <a:endParaRPr lang="ru-RU" b="1" dirty="0"/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3284983"/>
            <a:ext cx="1800200" cy="134841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163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Потенциал использования 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83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рамках унифицированного центра космических услуг возможно осуществлять</a:t>
            </a:r>
          </a:p>
          <a:p>
            <a:r>
              <a:rPr lang="ru-RU" b="1" dirty="0"/>
              <a:t>р</a:t>
            </a:r>
            <a:r>
              <a:rPr lang="ru-RU" b="1" dirty="0" smtClean="0"/>
              <a:t>яд специализированных услуг населению и коммерческим организациям: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789040"/>
            <a:ext cx="1872208" cy="2160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Услуги маршрутизации для перевозчиков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288" y="3789040"/>
            <a:ext cx="1869992" cy="2160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управления коммерческими таксопарками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556792"/>
            <a:ext cx="2880320" cy="2160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Кадастровые и картографические услуги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013176"/>
            <a:ext cx="1512168" cy="50665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156799"/>
            <a:ext cx="2232248" cy="149002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941168"/>
            <a:ext cx="1521295" cy="6480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5856" y="1556792"/>
            <a:ext cx="2736304" cy="2160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Услуги онлайн-слежения за объектом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3789040"/>
            <a:ext cx="1800200" cy="2160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Заказ космических снимков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2276872"/>
            <a:ext cx="2592288" cy="13227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5536" y="1556792"/>
            <a:ext cx="2808312" cy="4392488"/>
          </a:xfrm>
          <a:prstGeom prst="rect">
            <a:avLst/>
          </a:prstGeom>
          <a:solidFill>
            <a:srgbClr val="E6B9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Партнерство государства и бизнеса в инфраструктурных проектах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564904"/>
            <a:ext cx="1437910" cy="324036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708920"/>
            <a:ext cx="864096" cy="557592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4581128"/>
            <a:ext cx="137158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Кадастровые и картографические услуги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2988840" cy="136815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КАРТОГРАФИЧЕСКИХ И КАДАСТРОВЫХ УСЛУГ</a:t>
            </a:r>
            <a:endParaRPr lang="ru-RU" dirty="0"/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467544" y="2420888"/>
            <a:ext cx="648072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564904"/>
            <a:ext cx="6048672" cy="648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КАДАСТРОВАЯ СЪЕМКА И ТЕХНИЧЕСКАЯ ИНВЕНТАРИЗАЦИЯ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287524" y="3104964"/>
            <a:ext cx="1008112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29000"/>
            <a:ext cx="6048672" cy="648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ФОТОСЪЕМКА МЕСТНОСТИ СО СПУТНИКА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287524" y="3969060"/>
            <a:ext cx="1008112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293096"/>
            <a:ext cx="6048672" cy="648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МОНИТОРИНГ СОСТОЯНИЯ ТЕРРИТОРИИ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287524" y="4833156"/>
            <a:ext cx="1008112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157192"/>
            <a:ext cx="6048672" cy="648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КАРТОГРАФИЯ «ПОД КЛЮЧ»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052736"/>
            <a:ext cx="2023842" cy="13714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052736"/>
            <a:ext cx="1584176" cy="1379554"/>
          </a:xfrm>
          <a:prstGeom prst="rect">
            <a:avLst/>
          </a:prstGeom>
        </p:spPr>
      </p:pic>
      <p:sp>
        <p:nvSpPr>
          <p:cNvPr id="15" name="Стрелка углом вверх 14"/>
          <p:cNvSpPr/>
          <p:nvPr/>
        </p:nvSpPr>
        <p:spPr>
          <a:xfrm rot="5400000">
            <a:off x="287524" y="5553236"/>
            <a:ext cx="1008112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6021288"/>
            <a:ext cx="6048672" cy="648072"/>
          </a:xfrm>
          <a:prstGeom prst="rect">
            <a:avLst/>
          </a:prstGeom>
          <a:solidFill>
            <a:srgbClr val="E6B9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СЕРВИС ЗАКАЗА СНИМКА ИЗ КОСМОСА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4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916832"/>
            <a:ext cx="4320480" cy="15121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-Страхование имущества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-Строительство дорог и трубопроводов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-Добывающий сектор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-Лесозаготовительная промышленность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Сервис заказа снимков со спутника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432048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Потребители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509120"/>
            <a:ext cx="2304256" cy="172819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12160" y="2420888"/>
            <a:ext cx="2664296" cy="136815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КАРТОГРАФИЧЕСКИХ И КАДАСТРОВЫХ УСЛУГ</a:t>
            </a:r>
            <a:endParaRPr lang="ru-RU" dirty="0"/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5976156" y="8620"/>
            <a:ext cx="1008112" cy="3816424"/>
          </a:xfrm>
          <a:prstGeom prst="bentArrow">
            <a:avLst>
              <a:gd name="adj1" fmla="val 14631"/>
              <a:gd name="adj2" fmla="val 18650"/>
              <a:gd name="adj3" fmla="val 15102"/>
              <a:gd name="adj4" fmla="val 4375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6056" y="1052736"/>
            <a:ext cx="2843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Заказ на съемку через веб-портал </a:t>
            </a:r>
            <a:endParaRPr lang="ru-RU" sz="1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8100392" y="3789040"/>
            <a:ext cx="288032" cy="72008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12"/>
          <p:cNvSpPr/>
          <p:nvPr/>
        </p:nvSpPr>
        <p:spPr>
          <a:xfrm rot="10800000" flipV="1">
            <a:off x="4572000" y="1556792"/>
            <a:ext cx="3384376" cy="864096"/>
          </a:xfrm>
          <a:prstGeom prst="bentArrow">
            <a:avLst>
              <a:gd name="adj1" fmla="val 14631"/>
              <a:gd name="adj2" fmla="val 18650"/>
              <a:gd name="adj3" fmla="val 15102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V="1">
            <a:off x="7812360" y="3789040"/>
            <a:ext cx="288032" cy="720080"/>
          </a:xfrm>
          <a:prstGeom prst="downArrow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8064" y="1844824"/>
            <a:ext cx="236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Публикация </a:t>
            </a:r>
            <a:r>
              <a:rPr lang="ru-RU" dirty="0" smtClean="0"/>
              <a:t>на </a:t>
            </a:r>
            <a:r>
              <a:rPr lang="ru-RU" dirty="0"/>
              <a:t>веб-портале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8144" y="3861048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Оперативность зависит </a:t>
            </a:r>
          </a:p>
          <a:p>
            <a:r>
              <a:rPr lang="ru-RU" sz="1400" b="1" dirty="0" smtClean="0"/>
              <a:t>от погодных условий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221088"/>
            <a:ext cx="558358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ЗАКАЗ СНИМКОВ СО СПУТНИКА: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УНИКАЛЬНОЕ РЕШЕНИЕ 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ЛЕГКИЙ В ИСПОЛЬЗОВАНИИ ВЕБ-ИНТЕРФЕЙС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СИСТЕМА ХРАНЕНИЯ ЗАКАЗОВ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КОНТРОЛЬ СОСТОЯНИЯ ВЫПОЛНЕНИЯ ЗАКАЗА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527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Объекты разработки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17219"/>
              </p:ext>
            </p:extLst>
          </p:nvPr>
        </p:nvGraphicFramePr>
        <p:xfrm>
          <a:off x="395536" y="908720"/>
          <a:ext cx="8208912" cy="4759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208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ОБЪЕКТ РАЗРАБОТКИ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Центральный диспетчерский центр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(Ситуационный центр Губернатора) включая серверное и компьютерное оборудование, полиэкран и программное обеспечение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Локальный диспетчерский центр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(Ситуационный центр, например, скорой помощи и т.д.) включая серверное и компьютерное оборудование, полиэкран и программное обеспечение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Система 3</a:t>
                      </a:r>
                      <a:r>
                        <a:rPr lang="en-US" b="1" dirty="0" smtClean="0"/>
                        <a:t>D-</a:t>
                      </a:r>
                      <a:r>
                        <a:rPr lang="ru-RU" b="1" dirty="0" smtClean="0"/>
                        <a:t>моделирования </a:t>
                      </a:r>
                      <a:r>
                        <a:rPr lang="ru-RU" sz="1600" dirty="0" smtClean="0"/>
                        <a:t>обстановки на базе ДЗЗ включая плановые обновления и оперативный заказ </a:t>
                      </a:r>
                      <a:r>
                        <a:rPr lang="ru-RU" sz="1600" dirty="0" err="1" smtClean="0"/>
                        <a:t>космоснимков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Разработка приложения под терминалы </a:t>
                      </a:r>
                      <a:r>
                        <a:rPr lang="en-US" b="1" dirty="0" smtClean="0"/>
                        <a:t>Q</a:t>
                      </a:r>
                      <a:r>
                        <a:rPr lang="ru-RU" b="1" dirty="0" smtClean="0"/>
                        <a:t>IWI. </a:t>
                      </a:r>
                      <a:r>
                        <a:rPr lang="ru-RU" sz="1600" dirty="0" smtClean="0"/>
                        <a:t>Инфраструктурное оснащение остановок за счет операторов платежных терминалов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Разработка комплекса бесплатных мобильных приложений </a:t>
                      </a:r>
                      <a:r>
                        <a:rPr lang="ru-RU" sz="1600" dirty="0" smtClean="0"/>
                        <a:t>для популярных смартфонов и планшетов.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Такси, Вызов экстренных служб с определением местоположения пользователя.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Интеграционная шина.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универсального Интерфейса обмена информацией между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телематическим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сервером, средствами визуализации и потребителями информации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9023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Нормативная документация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052736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Постановление Правительства Российской </a:t>
            </a:r>
            <a:r>
              <a:rPr lang="ru-RU" sz="2000" b="1" dirty="0" smtClean="0"/>
              <a:t>Федерации №641 </a:t>
            </a:r>
            <a:r>
              <a:rPr lang="ru-RU" sz="2000" dirty="0"/>
              <a:t>"Об оснащении транспортных, технических средств и систем аппаратурой спутниковой навигации ГЛОНАСС или ГЛОНАСС/GPS"</a:t>
            </a:r>
            <a:r>
              <a:rPr lang="ru-RU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Указ Президента Российской </a:t>
            </a:r>
            <a:r>
              <a:rPr lang="ru-RU" sz="2000" b="1" dirty="0" smtClean="0"/>
              <a:t>Федерации №638 </a:t>
            </a:r>
            <a:r>
              <a:rPr lang="ru-RU" sz="2000" dirty="0"/>
              <a:t>"Об использовании глобальной навигационной спутниковой системы ГЛОНАСС в интересах социально-экономического развития Российской </a:t>
            </a:r>
            <a:r>
              <a:rPr lang="ru-RU" sz="2000" dirty="0" smtClean="0"/>
              <a:t>Федерации»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Приказ Министерства информационных технологий и связи Российской Федерации </a:t>
            </a:r>
            <a:r>
              <a:rPr lang="ru-RU" sz="2000" b="1" dirty="0"/>
              <a:t>№</a:t>
            </a:r>
            <a:r>
              <a:rPr lang="ru-RU" sz="2000" b="1" dirty="0" smtClean="0"/>
              <a:t> </a:t>
            </a:r>
            <a:r>
              <a:rPr lang="ru-RU" sz="2000" b="1" dirty="0"/>
              <a:t>93 г. </a:t>
            </a:r>
            <a:r>
              <a:rPr lang="ru-RU" sz="2000" dirty="0"/>
              <a:t>"Об использовании глобальной навигационной спутниковой системы ГЛОНАСС в оборудовании радиодоступа для беспроводной передачи данных в диапазоне от 30 МГц до 66 </a:t>
            </a:r>
            <a:r>
              <a:rPr lang="ru-RU" sz="2000" dirty="0" smtClean="0"/>
              <a:t>ГГц»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Постановление Губернатора Владимирской области №752                          </a:t>
            </a:r>
            <a:r>
              <a:rPr lang="ru-RU" sz="2000" dirty="0"/>
              <a:t>"О долгосрочной целевой программе "Использование результатов космической деятельности и современных геоинформационных технологий в интересах социально-экономического развития Владимирской области на 2013-2015 </a:t>
            </a:r>
            <a:r>
              <a:rPr lang="ru-RU" sz="2000" dirty="0" smtClean="0"/>
              <a:t>годы»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Протокол </a:t>
            </a:r>
            <a:r>
              <a:rPr lang="ru-RU" sz="2000" b="1" dirty="0"/>
              <a:t>Заместителя Председателя Правительства РФ В.Ю. Суркова </a:t>
            </a:r>
            <a:r>
              <a:rPr lang="ru-RU" sz="2000" dirty="0" smtClean="0"/>
              <a:t>от </a:t>
            </a:r>
            <a:r>
              <a:rPr lang="ru-RU" sz="2000" dirty="0"/>
              <a:t>17.04.2012 № ВС-П7-</a:t>
            </a:r>
            <a:r>
              <a:rPr lang="ru-RU" sz="2000" dirty="0" smtClean="0"/>
              <a:t>3пр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916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908720"/>
            <a:ext cx="3744416" cy="2599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59023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Цели внедрения 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5632559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 Повышение качества государственных услуг в</a:t>
            </a:r>
          </a:p>
          <a:p>
            <a:r>
              <a:rPr lang="ru-RU" b="1" dirty="0" smtClean="0"/>
              <a:t>области обеспечения населения общественным </a:t>
            </a:r>
          </a:p>
          <a:p>
            <a:r>
              <a:rPr lang="ru-RU" b="1" dirty="0"/>
              <a:t>т</a:t>
            </a:r>
            <a:r>
              <a:rPr lang="ru-RU" b="1" dirty="0" smtClean="0"/>
              <a:t>ранспортом</a:t>
            </a:r>
          </a:p>
          <a:p>
            <a:endParaRPr lang="ru-RU" b="1" dirty="0" smtClean="0"/>
          </a:p>
          <a:p>
            <a:r>
              <a:rPr lang="ru-RU" b="1" dirty="0" smtClean="0"/>
              <a:t>2. Повышение эффективности работы специального </a:t>
            </a:r>
          </a:p>
          <a:p>
            <a:r>
              <a:rPr lang="ru-RU" b="1" dirty="0" smtClean="0"/>
              <a:t>Транспорта и прочих видов транспорта</a:t>
            </a:r>
          </a:p>
          <a:p>
            <a:endParaRPr lang="ru-RU" b="1" dirty="0" smtClean="0"/>
          </a:p>
          <a:p>
            <a:r>
              <a:rPr lang="ru-RU" b="1" dirty="0" smtClean="0"/>
              <a:t>3. Рост уровня безопасности движения на территории </a:t>
            </a:r>
          </a:p>
          <a:p>
            <a:r>
              <a:rPr lang="ru-RU" b="1" dirty="0" smtClean="0"/>
              <a:t>Владимирской Области</a:t>
            </a:r>
          </a:p>
          <a:p>
            <a:endParaRPr lang="ru-RU" b="1" dirty="0"/>
          </a:p>
          <a:p>
            <a:r>
              <a:rPr lang="ru-RU" b="1" dirty="0" smtClean="0"/>
              <a:t>4. Оптимизация бюджетных расходов на топливо и</a:t>
            </a:r>
          </a:p>
          <a:p>
            <a:r>
              <a:rPr lang="ru-RU" b="1" dirty="0" smtClean="0"/>
              <a:t> сокращение износа ТС</a:t>
            </a:r>
          </a:p>
          <a:p>
            <a:endParaRPr lang="ru-RU" b="1" dirty="0" smtClean="0"/>
          </a:p>
          <a:p>
            <a:r>
              <a:rPr lang="ru-RU" b="1" dirty="0"/>
              <a:t>5</a:t>
            </a:r>
            <a:r>
              <a:rPr lang="ru-RU" b="1" dirty="0" smtClean="0"/>
              <a:t>. Реализация федеральной программы внедрения</a:t>
            </a:r>
          </a:p>
          <a:p>
            <a:r>
              <a:rPr lang="ru-RU" b="1" dirty="0" smtClean="0"/>
              <a:t> системы навигации ГЛОНАСС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717032"/>
            <a:ext cx="206831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331640" y="1988840"/>
            <a:ext cx="2376264" cy="194421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Система кадастровой съемки и картографии на основе  ДДЗ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203848" y="980728"/>
            <a:ext cx="2376264" cy="194421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Интеграционная шина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203848" y="2924944"/>
            <a:ext cx="2376264" cy="1944216"/>
          </a:xfrm>
          <a:prstGeom prst="hexagon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Система аналитики и сбора данных</a:t>
            </a:r>
            <a:endParaRPr lang="ru-RU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5076056" y="1988840"/>
            <a:ext cx="2376264" cy="1944216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Блок визуализации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331640" y="3933056"/>
            <a:ext cx="2376264" cy="194421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Система 3</a:t>
            </a:r>
            <a:r>
              <a:rPr lang="en-US" sz="1600" dirty="0" smtClean="0">
                <a:solidFill>
                  <a:srgbClr val="000000"/>
                </a:solidFill>
              </a:rPr>
              <a:t>D-</a:t>
            </a:r>
            <a:r>
              <a:rPr lang="ru-RU" sz="1600" dirty="0" smtClean="0">
                <a:solidFill>
                  <a:srgbClr val="000000"/>
                </a:solidFill>
              </a:rPr>
              <a:t>моделирования местности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3933056"/>
            <a:ext cx="2376264" cy="194421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Система управления транспортом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88640"/>
            <a:ext cx="88204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Общая структура 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1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3456384" cy="136815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НАВИГАЦИОННО-ИНФОРМАЦИОННАЯ СИСТЕМА УПРАВЛЕНИЯ ТРАНСПОРТОМ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5976664" cy="1080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ПОДСИСТЕМА УПРАВЛЕНИЯ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ОБЩЕСТВЕННЫМ ТРАНСПОРТОМ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789040"/>
            <a:ext cx="5976664" cy="1080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ПОДСИСТЕМА </a:t>
            </a:r>
            <a:r>
              <a:rPr lang="ru-RU" dirty="0" smtClean="0">
                <a:solidFill>
                  <a:schemeClr val="tx1"/>
                </a:solidFill>
              </a:rPr>
              <a:t>УПРАВЛЕНИЯ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СПЕЦИАЛЬНЫМИ ВИДАМИ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ТРАНСПОРТА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013176"/>
            <a:ext cx="5976664" cy="1080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ПОДСИСТЕМА </a:t>
            </a:r>
            <a:r>
              <a:rPr lang="ru-RU" dirty="0" smtClean="0">
                <a:solidFill>
                  <a:schemeClr val="tx1"/>
                </a:solidFill>
              </a:rPr>
              <a:t>УПРАВЛЕНИЯ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ПРОЧИМИ ВИДАМИ ТРАНСПОРТА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305780" y="2582652"/>
            <a:ext cx="971600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143508" y="3609020"/>
            <a:ext cx="1296144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35496" y="4797152"/>
            <a:ext cx="1512168" cy="648072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124744"/>
            <a:ext cx="1632182" cy="1224136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861048"/>
            <a:ext cx="1523672" cy="8640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88640"/>
            <a:ext cx="88204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Структура системы управления транспортом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708920"/>
            <a:ext cx="1595760" cy="8524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92280" y="3789040"/>
            <a:ext cx="1592560" cy="10801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3861048"/>
            <a:ext cx="1224136" cy="8898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7092280" y="5013176"/>
            <a:ext cx="1592560" cy="10801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5085184"/>
            <a:ext cx="1224136" cy="8898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7092280" y="2564904"/>
            <a:ext cx="1592560" cy="10801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636912"/>
            <a:ext cx="1224136" cy="8898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5687616" y="1052736"/>
            <a:ext cx="2988840" cy="136815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АНАЛИТИКИ И СБОРА ДАННЫХ</a:t>
            </a:r>
            <a:endParaRPr lang="ru-RU" dirty="0"/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5157192"/>
            <a:ext cx="2219549" cy="7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4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83568" y="2996952"/>
            <a:ext cx="1944216" cy="2016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Телематический</a:t>
            </a:r>
            <a:r>
              <a:rPr lang="ru-RU" b="1" dirty="0" smtClean="0">
                <a:solidFill>
                  <a:schemeClr val="tx1"/>
                </a:solidFill>
              </a:rPr>
              <a:t> сервер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Схема информационных потоков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19572" y="224086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67644" y="224086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015716" y="224086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1767902" cy="648072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2915816" y="314096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915816" y="386104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15816" y="458112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07904" y="1340768"/>
            <a:ext cx="2592288" cy="24482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Центральный диспетчерский центр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060848"/>
            <a:ext cx="2232248" cy="16806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196752"/>
            <a:ext cx="1368152" cy="951095"/>
          </a:xfrm>
          <a:prstGeom prst="rect">
            <a:avLst/>
          </a:prstGeom>
        </p:spPr>
      </p:pic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717032"/>
            <a:ext cx="1656184" cy="12038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3707904" y="4005064"/>
            <a:ext cx="2592288" cy="24482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Локальные диспетчерские центры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4653136"/>
            <a:ext cx="2304256" cy="1725968"/>
          </a:xfrm>
          <a:prstGeom prst="rect">
            <a:avLst/>
          </a:prstGeom>
        </p:spPr>
      </p:pic>
      <p:sp>
        <p:nvSpPr>
          <p:cNvPr id="50" name="Стрелка вправо 49"/>
          <p:cNvSpPr/>
          <p:nvPr/>
        </p:nvSpPr>
        <p:spPr>
          <a:xfrm>
            <a:off x="6444208" y="314096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444208" y="386104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444208" y="4581128"/>
            <a:ext cx="504056" cy="43204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36296" y="1916832"/>
            <a:ext cx="1656184" cy="100811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36296" y="3212976"/>
            <a:ext cx="1656184" cy="100811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Центральные ведомства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236296" y="4509120"/>
            <a:ext cx="1656184" cy="1008112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Локальные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836712"/>
            <a:ext cx="3312368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Информационные табло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268760"/>
            <a:ext cx="3220864" cy="24202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04248" y="908720"/>
            <a:ext cx="2016224" cy="32403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Онлайн-мониторинг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268760"/>
            <a:ext cx="1872208" cy="28083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1560" y="908720"/>
            <a:ext cx="3168352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Контроль качества деятельности перевозчиков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59023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данных подсистемы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56792"/>
            <a:ext cx="3024336" cy="22710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03848" y="3140969"/>
            <a:ext cx="3168352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слежения и контроль расхода топлива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789040"/>
            <a:ext cx="3024336" cy="22653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6" y="3501008"/>
            <a:ext cx="3024336" cy="2664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Интеграция с объектами действующей инфраструктуры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149080"/>
            <a:ext cx="749528" cy="1726952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221088"/>
            <a:ext cx="896737" cy="16288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84168" y="3501008"/>
            <a:ext cx="2376264" cy="2664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ЕДИНЫЙ ЦЕНТР МОНИТОРИНГА И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4437111"/>
            <a:ext cx="2232248" cy="16806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264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Подсистема управления специальными видами транспорта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268760"/>
            <a:ext cx="842493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ЗАДАЧА – ФОРМИРОВАНИЕ СИСТЕМЫ КОНТРОЛЯ И КООРДИНАЦИИ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Ситуационные центры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3140968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Районные и региональные части МЧС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5576" y="4005064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Медицинские 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552" y="4869160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Отделения МВД и МО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733256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Федеральные органы власти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76872"/>
            <a:ext cx="2304256" cy="172819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FFFF"/>
            </a:solidFill>
          </a:ln>
        </p:spPr>
      </p:pic>
      <p:sp>
        <p:nvSpPr>
          <p:cNvPr id="4" name="Двойная стрелка влево/вправо 3"/>
          <p:cNvSpPr/>
          <p:nvPr/>
        </p:nvSpPr>
        <p:spPr>
          <a:xfrm>
            <a:off x="2699792" y="2492896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2699792" y="3356992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2699792" y="4221088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2699792" y="5085184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2699792" y="5949280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07904" y="4149080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Информирование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07904" y="4653136"/>
            <a:ext cx="252028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Оперативное управление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07904" y="5229200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Контроль исполнения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07904" y="5733256"/>
            <a:ext cx="252028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Координация действий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444208" y="2492896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лево/вправо 49"/>
          <p:cNvSpPr/>
          <p:nvPr/>
        </p:nvSpPr>
        <p:spPr>
          <a:xfrm>
            <a:off x="6444208" y="3356992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6444208" y="4221088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6444208" y="5085184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>
            <a:off x="6444208" y="5949280"/>
            <a:ext cx="720080" cy="432048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Изображение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276872"/>
            <a:ext cx="1368152" cy="951095"/>
          </a:xfrm>
          <a:prstGeom prst="rect">
            <a:avLst/>
          </a:prstGeom>
        </p:spPr>
      </p:pic>
      <p:pic>
        <p:nvPicPr>
          <p:cNvPr id="55" name="Изображение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140968"/>
            <a:ext cx="1583390" cy="897963"/>
          </a:xfrm>
          <a:prstGeom prst="rect">
            <a:avLst/>
          </a:prstGeom>
        </p:spPr>
      </p:pic>
      <p:pic>
        <p:nvPicPr>
          <p:cNvPr id="56" name="Изображение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4077072"/>
            <a:ext cx="1411829" cy="9361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5085184"/>
            <a:ext cx="1670456" cy="9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9023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данных подсистемы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836712"/>
            <a:ext cx="2952328" cy="28083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Контроль своевременности прибытия </a:t>
            </a:r>
            <a:r>
              <a:rPr lang="ru-RU" sz="1600" b="1" dirty="0" err="1" smtClean="0">
                <a:solidFill>
                  <a:schemeClr val="tx1"/>
                </a:solidFill>
              </a:rPr>
              <a:t>спец.транспорта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2787897" cy="20882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75856" y="1124744"/>
            <a:ext cx="2952328" cy="28083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Мониторинг в реальном времени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72816"/>
            <a:ext cx="2808312" cy="21062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56993"/>
            <a:ext cx="3168352" cy="2808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слежения и контроль расхода топлива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933056"/>
            <a:ext cx="2904762" cy="21757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12160" y="908720"/>
            <a:ext cx="2952328" cy="2664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Удаленная координация действий служб при ЧС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628800"/>
            <a:ext cx="2808312" cy="18688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5856" y="3789040"/>
            <a:ext cx="2952328" cy="2520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Аналитика и статистика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4149080"/>
            <a:ext cx="2786823" cy="201622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68144" y="3212976"/>
            <a:ext cx="2520280" cy="2952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Система автоматического вызова служб спасения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3789040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18732</TotalTime>
  <Words>688</Words>
  <Application>Microsoft Macintosh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Khristev</dc:creator>
  <cp:lastModifiedBy>Fadeev Mikhail</cp:lastModifiedBy>
  <cp:revision>162</cp:revision>
  <cp:lastPrinted>2012-03-19T05:28:59Z</cp:lastPrinted>
  <dcterms:created xsi:type="dcterms:W3CDTF">2011-12-14T11:32:24Z</dcterms:created>
  <dcterms:modified xsi:type="dcterms:W3CDTF">2012-10-12T07:26:53Z</dcterms:modified>
</cp:coreProperties>
</file>