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  <p:sldMasterId id="2147483803" r:id="rId2"/>
  </p:sldMasterIdLst>
  <p:notesMasterIdLst>
    <p:notesMasterId r:id="rId45"/>
  </p:notesMasterIdLst>
  <p:handoutMasterIdLst>
    <p:handoutMasterId r:id="rId46"/>
  </p:handoutMasterIdLst>
  <p:sldIdLst>
    <p:sldId id="257" r:id="rId3"/>
    <p:sldId id="328" r:id="rId4"/>
    <p:sldId id="344" r:id="rId5"/>
    <p:sldId id="345" r:id="rId6"/>
    <p:sldId id="363" r:id="rId7"/>
    <p:sldId id="348" r:id="rId8"/>
    <p:sldId id="347" r:id="rId9"/>
    <p:sldId id="365" r:id="rId10"/>
    <p:sldId id="364" r:id="rId11"/>
    <p:sldId id="366" r:id="rId12"/>
    <p:sldId id="367" r:id="rId13"/>
    <p:sldId id="368" r:id="rId14"/>
    <p:sldId id="369" r:id="rId15"/>
    <p:sldId id="370" r:id="rId16"/>
    <p:sldId id="371" r:id="rId17"/>
    <p:sldId id="372" r:id="rId18"/>
    <p:sldId id="376" r:id="rId19"/>
    <p:sldId id="377" r:id="rId20"/>
    <p:sldId id="374" r:id="rId21"/>
    <p:sldId id="373" r:id="rId22"/>
    <p:sldId id="375" r:id="rId23"/>
    <p:sldId id="379" r:id="rId24"/>
    <p:sldId id="330" r:id="rId25"/>
    <p:sldId id="331" r:id="rId26"/>
    <p:sldId id="381" r:id="rId27"/>
    <p:sldId id="343" r:id="rId28"/>
    <p:sldId id="336" r:id="rId29"/>
    <p:sldId id="341" r:id="rId30"/>
    <p:sldId id="351" r:id="rId31"/>
    <p:sldId id="361" r:id="rId32"/>
    <p:sldId id="289" r:id="rId33"/>
    <p:sldId id="360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359" r:id="rId42"/>
    <p:sldId id="382" r:id="rId43"/>
    <p:sldId id="340" r:id="rId44"/>
  </p:sldIdLst>
  <p:sldSz cx="9144000" cy="6858000" type="screen4x3"/>
  <p:notesSz cx="9926638" cy="143557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6600"/>
    <a:srgbClr val="006600"/>
    <a:srgbClr val="00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2897" autoAdjust="0"/>
  </p:normalViewPr>
  <p:slideViewPr>
    <p:cSldViewPr>
      <p:cViewPr>
        <p:scale>
          <a:sx n="73" d="100"/>
          <a:sy n="73" d="100"/>
        </p:scale>
        <p:origin x="-1038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76"/>
    </p:cViewPr>
  </p:sorterViewPr>
  <p:notesViewPr>
    <p:cSldViewPr>
      <p:cViewPr varScale="1">
        <p:scale>
          <a:sx n="46" d="100"/>
          <a:sy n="46" d="100"/>
        </p:scale>
        <p:origin x="-3036" y="-102"/>
      </p:cViewPr>
      <p:guideLst>
        <p:guide orient="horz" pos="4520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AE4813-01BE-4CEE-9347-714F0A33E598}" type="doc">
      <dgm:prSet loTypeId="urn:microsoft.com/office/officeart/2005/8/layout/process1" loCatId="process" qsTypeId="urn:microsoft.com/office/officeart/2005/8/quickstyle/simple3" qsCatId="simple" csTypeId="urn:microsoft.com/office/officeart/2005/8/colors/colorful5" csCatId="colorful" phldr="1"/>
      <dgm:spPr/>
    </dgm:pt>
    <dgm:pt modelId="{48389410-4482-41B1-B8E2-B96CF1C3EBF7}">
      <dgm:prSet phldrT="[Текст]"/>
      <dgm:spPr/>
      <dgm:t>
        <a:bodyPr/>
        <a:lstStyle/>
        <a:p>
          <a:r>
            <a:rPr lang="ru-RU" dirty="0" smtClean="0"/>
            <a:t>Зайти на сайт </a:t>
          </a:r>
          <a:r>
            <a:rPr lang="en-US" dirty="0" smtClean="0"/>
            <a:t>www.dnevnik-lms.ru</a:t>
          </a:r>
          <a:endParaRPr lang="ru-RU" dirty="0"/>
        </a:p>
      </dgm:t>
    </dgm:pt>
    <dgm:pt modelId="{44419203-F519-43FF-BE37-152FD9C34706}" type="parTrans" cxnId="{921EC1A9-28B0-47C3-9BBD-221CF6EA40FE}">
      <dgm:prSet/>
      <dgm:spPr/>
      <dgm:t>
        <a:bodyPr/>
        <a:lstStyle/>
        <a:p>
          <a:endParaRPr lang="ru-RU"/>
        </a:p>
      </dgm:t>
    </dgm:pt>
    <dgm:pt modelId="{EF2B1E45-D63B-4402-915F-405A6BFAE58F}" type="sibTrans" cxnId="{921EC1A9-28B0-47C3-9BBD-221CF6EA40FE}">
      <dgm:prSet/>
      <dgm:spPr/>
      <dgm:t>
        <a:bodyPr/>
        <a:lstStyle/>
        <a:p>
          <a:endParaRPr lang="ru-RU"/>
        </a:p>
      </dgm:t>
    </dgm:pt>
    <dgm:pt modelId="{C2762D5D-A82B-4E4F-A2EC-EB06AD4194DA}">
      <dgm:prSet phldrT="[Текст]"/>
      <dgm:spPr/>
      <dgm:t>
        <a:bodyPr/>
        <a:lstStyle/>
        <a:p>
          <a:r>
            <a:rPr lang="ru-RU" dirty="0" smtClean="0"/>
            <a:t>Нажать на ссылку «Подключить школу»</a:t>
          </a:r>
          <a:endParaRPr lang="ru-RU" dirty="0"/>
        </a:p>
      </dgm:t>
    </dgm:pt>
    <dgm:pt modelId="{107B1318-39E8-4091-9B36-C8F448FD0299}" type="parTrans" cxnId="{222CD996-4772-49E0-90D0-667C92C318A6}">
      <dgm:prSet/>
      <dgm:spPr/>
      <dgm:t>
        <a:bodyPr/>
        <a:lstStyle/>
        <a:p>
          <a:endParaRPr lang="ru-RU"/>
        </a:p>
      </dgm:t>
    </dgm:pt>
    <dgm:pt modelId="{E3A07858-A221-427D-A8AA-F162AC800680}" type="sibTrans" cxnId="{222CD996-4772-49E0-90D0-667C92C318A6}">
      <dgm:prSet/>
      <dgm:spPr/>
      <dgm:t>
        <a:bodyPr/>
        <a:lstStyle/>
        <a:p>
          <a:endParaRPr lang="ru-RU"/>
        </a:p>
      </dgm:t>
    </dgm:pt>
    <dgm:pt modelId="{ED1F7ED0-4AC3-43E4-93C1-F12D97E8975E}">
      <dgm:prSet phldrT="[Текст]"/>
      <dgm:spPr/>
      <dgm:t>
        <a:bodyPr/>
        <a:lstStyle/>
        <a:p>
          <a:r>
            <a:rPr lang="ru-RU" dirty="0" smtClean="0"/>
            <a:t>Заполнить форму</a:t>
          </a:r>
          <a:endParaRPr lang="ru-RU" dirty="0"/>
        </a:p>
      </dgm:t>
    </dgm:pt>
    <dgm:pt modelId="{7C08B25A-D780-4E49-9022-9410EBB0D594}" type="parTrans" cxnId="{2D6CA535-ADA3-41E9-A04A-D4138A101650}">
      <dgm:prSet/>
      <dgm:spPr/>
      <dgm:t>
        <a:bodyPr/>
        <a:lstStyle/>
        <a:p>
          <a:endParaRPr lang="ru-RU"/>
        </a:p>
      </dgm:t>
    </dgm:pt>
    <dgm:pt modelId="{BDE0604C-9430-4149-8C11-EE2AB013EA8F}" type="sibTrans" cxnId="{2D6CA535-ADA3-41E9-A04A-D4138A101650}">
      <dgm:prSet/>
      <dgm:spPr/>
      <dgm:t>
        <a:bodyPr/>
        <a:lstStyle/>
        <a:p>
          <a:endParaRPr lang="ru-RU"/>
        </a:p>
      </dgm:t>
    </dgm:pt>
    <dgm:pt modelId="{4E703742-40C0-4311-AED7-D57B4CB638F2}">
      <dgm:prSet phldrT="[Текст]"/>
      <dgm:spPr/>
      <dgm:t>
        <a:bodyPr/>
        <a:lstStyle/>
        <a:p>
          <a:r>
            <a:rPr lang="ru-RU" dirty="0" smtClean="0"/>
            <a:t>Прикрепить к форме сканы устава школы, лицензии и свидетельства  аккредитации</a:t>
          </a:r>
          <a:endParaRPr lang="ru-RU" dirty="0"/>
        </a:p>
      </dgm:t>
    </dgm:pt>
    <dgm:pt modelId="{26906613-0009-4492-BC73-ADA7D9FA050F}" type="parTrans" cxnId="{ED0D10B5-FE0A-4915-A1FA-A1402EF7C4C7}">
      <dgm:prSet/>
      <dgm:spPr/>
      <dgm:t>
        <a:bodyPr/>
        <a:lstStyle/>
        <a:p>
          <a:endParaRPr lang="ru-RU"/>
        </a:p>
      </dgm:t>
    </dgm:pt>
    <dgm:pt modelId="{E297504C-6D35-43B1-AB25-F18598863C9F}" type="sibTrans" cxnId="{ED0D10B5-FE0A-4915-A1FA-A1402EF7C4C7}">
      <dgm:prSet/>
      <dgm:spPr/>
      <dgm:t>
        <a:bodyPr/>
        <a:lstStyle/>
        <a:p>
          <a:endParaRPr lang="ru-RU"/>
        </a:p>
      </dgm:t>
    </dgm:pt>
    <dgm:pt modelId="{09B89D71-6AD1-4EF9-8C8B-3EF8EADA95C1}" type="pres">
      <dgm:prSet presAssocID="{51AE4813-01BE-4CEE-9347-714F0A33E598}" presName="Name0" presStyleCnt="0">
        <dgm:presLayoutVars>
          <dgm:dir/>
          <dgm:resizeHandles val="exact"/>
        </dgm:presLayoutVars>
      </dgm:prSet>
      <dgm:spPr/>
    </dgm:pt>
    <dgm:pt modelId="{7AAACAA0-9D7C-47D9-ADC7-0D771FFF3691}" type="pres">
      <dgm:prSet presAssocID="{48389410-4482-41B1-B8E2-B96CF1C3EBF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522EA2-CE44-428A-A45E-3C6AE1A449BA}" type="pres">
      <dgm:prSet presAssocID="{EF2B1E45-D63B-4402-915F-405A6BFAE58F}" presName="sibTrans" presStyleLbl="sibTrans2D1" presStyleIdx="0" presStyleCnt="3"/>
      <dgm:spPr/>
      <dgm:t>
        <a:bodyPr/>
        <a:lstStyle/>
        <a:p>
          <a:endParaRPr lang="ru-RU"/>
        </a:p>
      </dgm:t>
    </dgm:pt>
    <dgm:pt modelId="{366461DC-A56C-4C15-A1B1-B46F31288206}" type="pres">
      <dgm:prSet presAssocID="{EF2B1E45-D63B-4402-915F-405A6BFAE58F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6B3C3A85-41E1-4B9C-8A4F-7155452BE80D}" type="pres">
      <dgm:prSet presAssocID="{C2762D5D-A82B-4E4F-A2EC-EB06AD4194D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DE5ADB-BA89-473C-B7AC-4A26AE7990A0}" type="pres">
      <dgm:prSet presAssocID="{E3A07858-A221-427D-A8AA-F162AC800680}" presName="sibTrans" presStyleLbl="sibTrans2D1" presStyleIdx="1" presStyleCnt="3"/>
      <dgm:spPr/>
      <dgm:t>
        <a:bodyPr/>
        <a:lstStyle/>
        <a:p>
          <a:endParaRPr lang="ru-RU"/>
        </a:p>
      </dgm:t>
    </dgm:pt>
    <dgm:pt modelId="{30104667-6224-4386-B6BD-7DD52C87E4EA}" type="pres">
      <dgm:prSet presAssocID="{E3A07858-A221-427D-A8AA-F162AC800680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0C1E4695-801A-4170-9DE5-C03047EDBD5A}" type="pres">
      <dgm:prSet presAssocID="{ED1F7ED0-4AC3-43E4-93C1-F12D97E8975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7D347B-4F39-482C-9D62-A31F48434DE1}" type="pres">
      <dgm:prSet presAssocID="{BDE0604C-9430-4149-8C11-EE2AB013EA8F}" presName="sibTrans" presStyleLbl="sibTrans2D1" presStyleIdx="2" presStyleCnt="3"/>
      <dgm:spPr/>
      <dgm:t>
        <a:bodyPr/>
        <a:lstStyle/>
        <a:p>
          <a:endParaRPr lang="ru-RU"/>
        </a:p>
      </dgm:t>
    </dgm:pt>
    <dgm:pt modelId="{832CF090-78ED-4E87-96A2-1EFA860C7B00}" type="pres">
      <dgm:prSet presAssocID="{BDE0604C-9430-4149-8C11-EE2AB013EA8F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8DDD19A8-7CCB-4CFA-A074-3FE96BCCC762}" type="pres">
      <dgm:prSet presAssocID="{4E703742-40C0-4311-AED7-D57B4CB638F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8355A1-AF44-492A-BD40-8FA6B218E69C}" type="presOf" srcId="{ED1F7ED0-4AC3-43E4-93C1-F12D97E8975E}" destId="{0C1E4695-801A-4170-9DE5-C03047EDBD5A}" srcOrd="0" destOrd="0" presId="urn:microsoft.com/office/officeart/2005/8/layout/process1"/>
    <dgm:cxn modelId="{921EC1A9-28B0-47C3-9BBD-221CF6EA40FE}" srcId="{51AE4813-01BE-4CEE-9347-714F0A33E598}" destId="{48389410-4482-41B1-B8E2-B96CF1C3EBF7}" srcOrd="0" destOrd="0" parTransId="{44419203-F519-43FF-BE37-152FD9C34706}" sibTransId="{EF2B1E45-D63B-4402-915F-405A6BFAE58F}"/>
    <dgm:cxn modelId="{ED0D10B5-FE0A-4915-A1FA-A1402EF7C4C7}" srcId="{51AE4813-01BE-4CEE-9347-714F0A33E598}" destId="{4E703742-40C0-4311-AED7-D57B4CB638F2}" srcOrd="3" destOrd="0" parTransId="{26906613-0009-4492-BC73-ADA7D9FA050F}" sibTransId="{E297504C-6D35-43B1-AB25-F18598863C9F}"/>
    <dgm:cxn modelId="{222CD996-4772-49E0-90D0-667C92C318A6}" srcId="{51AE4813-01BE-4CEE-9347-714F0A33E598}" destId="{C2762D5D-A82B-4E4F-A2EC-EB06AD4194DA}" srcOrd="1" destOrd="0" parTransId="{107B1318-39E8-4091-9B36-C8F448FD0299}" sibTransId="{E3A07858-A221-427D-A8AA-F162AC800680}"/>
    <dgm:cxn modelId="{35EAAF1E-DB35-44E8-8165-B3A73FADD8F5}" type="presOf" srcId="{E3A07858-A221-427D-A8AA-F162AC800680}" destId="{30104667-6224-4386-B6BD-7DD52C87E4EA}" srcOrd="1" destOrd="0" presId="urn:microsoft.com/office/officeart/2005/8/layout/process1"/>
    <dgm:cxn modelId="{66D2971A-14CF-4E3C-AF4D-1E22C80BE8A0}" type="presOf" srcId="{4E703742-40C0-4311-AED7-D57B4CB638F2}" destId="{8DDD19A8-7CCB-4CFA-A074-3FE96BCCC762}" srcOrd="0" destOrd="0" presId="urn:microsoft.com/office/officeart/2005/8/layout/process1"/>
    <dgm:cxn modelId="{50263612-AC66-4624-B88E-12A250F10D4C}" type="presOf" srcId="{51AE4813-01BE-4CEE-9347-714F0A33E598}" destId="{09B89D71-6AD1-4EF9-8C8B-3EF8EADA95C1}" srcOrd="0" destOrd="0" presId="urn:microsoft.com/office/officeart/2005/8/layout/process1"/>
    <dgm:cxn modelId="{5E2A1C95-2CA1-4F26-9C81-7357DF45826C}" type="presOf" srcId="{C2762D5D-A82B-4E4F-A2EC-EB06AD4194DA}" destId="{6B3C3A85-41E1-4B9C-8A4F-7155452BE80D}" srcOrd="0" destOrd="0" presId="urn:microsoft.com/office/officeart/2005/8/layout/process1"/>
    <dgm:cxn modelId="{C6FA65A8-BE8B-4A28-AE2F-0FC956049172}" type="presOf" srcId="{BDE0604C-9430-4149-8C11-EE2AB013EA8F}" destId="{6C7D347B-4F39-482C-9D62-A31F48434DE1}" srcOrd="0" destOrd="0" presId="urn:microsoft.com/office/officeart/2005/8/layout/process1"/>
    <dgm:cxn modelId="{2D6CA535-ADA3-41E9-A04A-D4138A101650}" srcId="{51AE4813-01BE-4CEE-9347-714F0A33E598}" destId="{ED1F7ED0-4AC3-43E4-93C1-F12D97E8975E}" srcOrd="2" destOrd="0" parTransId="{7C08B25A-D780-4E49-9022-9410EBB0D594}" sibTransId="{BDE0604C-9430-4149-8C11-EE2AB013EA8F}"/>
    <dgm:cxn modelId="{943C2E4E-5AA7-4DA6-87D0-0D11E62729FB}" type="presOf" srcId="{48389410-4482-41B1-B8E2-B96CF1C3EBF7}" destId="{7AAACAA0-9D7C-47D9-ADC7-0D771FFF3691}" srcOrd="0" destOrd="0" presId="urn:microsoft.com/office/officeart/2005/8/layout/process1"/>
    <dgm:cxn modelId="{B2E4C8E3-7327-45F2-AE1E-F97B6FF3C5A9}" type="presOf" srcId="{EF2B1E45-D63B-4402-915F-405A6BFAE58F}" destId="{366461DC-A56C-4C15-A1B1-B46F31288206}" srcOrd="1" destOrd="0" presId="urn:microsoft.com/office/officeart/2005/8/layout/process1"/>
    <dgm:cxn modelId="{5A44FA22-E3C0-4EBD-AFF8-9E674CAB5D0C}" type="presOf" srcId="{BDE0604C-9430-4149-8C11-EE2AB013EA8F}" destId="{832CF090-78ED-4E87-96A2-1EFA860C7B00}" srcOrd="1" destOrd="0" presId="urn:microsoft.com/office/officeart/2005/8/layout/process1"/>
    <dgm:cxn modelId="{DB0EDB10-2E8E-4E98-96EA-C89259E4341C}" type="presOf" srcId="{EF2B1E45-D63B-4402-915F-405A6BFAE58F}" destId="{DD522EA2-CE44-428A-A45E-3C6AE1A449BA}" srcOrd="0" destOrd="0" presId="urn:microsoft.com/office/officeart/2005/8/layout/process1"/>
    <dgm:cxn modelId="{304D5608-E18B-44FC-89D4-F286CFB8D87A}" type="presOf" srcId="{E3A07858-A221-427D-A8AA-F162AC800680}" destId="{9DDE5ADB-BA89-473C-B7AC-4A26AE7990A0}" srcOrd="0" destOrd="0" presId="urn:microsoft.com/office/officeart/2005/8/layout/process1"/>
    <dgm:cxn modelId="{B679C840-EBDC-4446-B32D-06823B2ED0CA}" type="presParOf" srcId="{09B89D71-6AD1-4EF9-8C8B-3EF8EADA95C1}" destId="{7AAACAA0-9D7C-47D9-ADC7-0D771FFF3691}" srcOrd="0" destOrd="0" presId="urn:microsoft.com/office/officeart/2005/8/layout/process1"/>
    <dgm:cxn modelId="{1B9637A5-7536-4024-9445-132058B853CF}" type="presParOf" srcId="{09B89D71-6AD1-4EF9-8C8B-3EF8EADA95C1}" destId="{DD522EA2-CE44-428A-A45E-3C6AE1A449BA}" srcOrd="1" destOrd="0" presId="urn:microsoft.com/office/officeart/2005/8/layout/process1"/>
    <dgm:cxn modelId="{96551311-58EE-4EF7-9C2B-18086D397DA4}" type="presParOf" srcId="{DD522EA2-CE44-428A-A45E-3C6AE1A449BA}" destId="{366461DC-A56C-4C15-A1B1-B46F31288206}" srcOrd="0" destOrd="0" presId="urn:microsoft.com/office/officeart/2005/8/layout/process1"/>
    <dgm:cxn modelId="{904868F8-195E-45A0-A6A8-3992A04D863C}" type="presParOf" srcId="{09B89D71-6AD1-4EF9-8C8B-3EF8EADA95C1}" destId="{6B3C3A85-41E1-4B9C-8A4F-7155452BE80D}" srcOrd="2" destOrd="0" presId="urn:microsoft.com/office/officeart/2005/8/layout/process1"/>
    <dgm:cxn modelId="{14D725E4-A054-4166-A353-46464B213B23}" type="presParOf" srcId="{09B89D71-6AD1-4EF9-8C8B-3EF8EADA95C1}" destId="{9DDE5ADB-BA89-473C-B7AC-4A26AE7990A0}" srcOrd="3" destOrd="0" presId="urn:microsoft.com/office/officeart/2005/8/layout/process1"/>
    <dgm:cxn modelId="{EB71A0F6-D93D-4AE4-87E2-F4EB9DE2F158}" type="presParOf" srcId="{9DDE5ADB-BA89-473C-B7AC-4A26AE7990A0}" destId="{30104667-6224-4386-B6BD-7DD52C87E4EA}" srcOrd="0" destOrd="0" presId="urn:microsoft.com/office/officeart/2005/8/layout/process1"/>
    <dgm:cxn modelId="{2A33DA55-73EE-4BB1-946C-3BD73E6CAB55}" type="presParOf" srcId="{09B89D71-6AD1-4EF9-8C8B-3EF8EADA95C1}" destId="{0C1E4695-801A-4170-9DE5-C03047EDBD5A}" srcOrd="4" destOrd="0" presId="urn:microsoft.com/office/officeart/2005/8/layout/process1"/>
    <dgm:cxn modelId="{1F7144B1-452D-426D-80E3-59AEBF983039}" type="presParOf" srcId="{09B89D71-6AD1-4EF9-8C8B-3EF8EADA95C1}" destId="{6C7D347B-4F39-482C-9D62-A31F48434DE1}" srcOrd="5" destOrd="0" presId="urn:microsoft.com/office/officeart/2005/8/layout/process1"/>
    <dgm:cxn modelId="{BBCBDB65-D3CE-4B7A-89E7-6C91F6BC6679}" type="presParOf" srcId="{6C7D347B-4F39-482C-9D62-A31F48434DE1}" destId="{832CF090-78ED-4E87-96A2-1EFA860C7B00}" srcOrd="0" destOrd="0" presId="urn:microsoft.com/office/officeart/2005/8/layout/process1"/>
    <dgm:cxn modelId="{4EE8BAF6-BF87-4515-9449-0EAB4A47DA92}" type="presParOf" srcId="{09B89D71-6AD1-4EF9-8C8B-3EF8EADA95C1}" destId="{8DDD19A8-7CCB-4CFA-A074-3FE96BCCC76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AE4813-01BE-4CEE-9347-714F0A33E598}" type="doc">
      <dgm:prSet loTypeId="urn:microsoft.com/office/officeart/2005/8/layout/process1" loCatId="process" qsTypeId="urn:microsoft.com/office/officeart/2005/8/quickstyle/simple3" qsCatId="simple" csTypeId="urn:microsoft.com/office/officeart/2005/8/colors/colorful5" csCatId="colorful" phldr="1"/>
      <dgm:spPr/>
    </dgm:pt>
    <dgm:pt modelId="{48389410-4482-41B1-B8E2-B96CF1C3EBF7}">
      <dgm:prSet phldrT="[Текст]"/>
      <dgm:spPr/>
      <dgm:t>
        <a:bodyPr/>
        <a:lstStyle/>
        <a:p>
          <a:r>
            <a:rPr lang="ru-RU" dirty="0" smtClean="0"/>
            <a:t>В течение 1 рабочего дня после подачи заявки получить подтверждение о регистрации</a:t>
          </a:r>
          <a:endParaRPr lang="ru-RU" dirty="0"/>
        </a:p>
      </dgm:t>
    </dgm:pt>
    <dgm:pt modelId="{44419203-F519-43FF-BE37-152FD9C34706}" type="parTrans" cxnId="{921EC1A9-28B0-47C3-9BBD-221CF6EA40FE}">
      <dgm:prSet/>
      <dgm:spPr/>
      <dgm:t>
        <a:bodyPr/>
        <a:lstStyle/>
        <a:p>
          <a:endParaRPr lang="ru-RU"/>
        </a:p>
      </dgm:t>
    </dgm:pt>
    <dgm:pt modelId="{EF2B1E45-D63B-4402-915F-405A6BFAE58F}" type="sibTrans" cxnId="{921EC1A9-28B0-47C3-9BBD-221CF6EA40FE}">
      <dgm:prSet/>
      <dgm:spPr/>
      <dgm:t>
        <a:bodyPr/>
        <a:lstStyle/>
        <a:p>
          <a:endParaRPr lang="ru-RU"/>
        </a:p>
      </dgm:t>
    </dgm:pt>
    <dgm:pt modelId="{C2762D5D-A82B-4E4F-A2EC-EB06AD4194DA}">
      <dgm:prSet phldrT="[Текст]"/>
      <dgm:spPr/>
      <dgm:t>
        <a:bodyPr/>
        <a:lstStyle/>
        <a:p>
          <a:r>
            <a:rPr lang="ru-RU" dirty="0" smtClean="0"/>
            <a:t>Заполнить базовые данные (списки предметов, классов, расписание)</a:t>
          </a:r>
          <a:endParaRPr lang="ru-RU" dirty="0"/>
        </a:p>
      </dgm:t>
    </dgm:pt>
    <dgm:pt modelId="{107B1318-39E8-4091-9B36-C8F448FD0299}" type="parTrans" cxnId="{222CD996-4772-49E0-90D0-667C92C318A6}">
      <dgm:prSet/>
      <dgm:spPr/>
      <dgm:t>
        <a:bodyPr/>
        <a:lstStyle/>
        <a:p>
          <a:endParaRPr lang="ru-RU"/>
        </a:p>
      </dgm:t>
    </dgm:pt>
    <dgm:pt modelId="{E3A07858-A221-427D-A8AA-F162AC800680}" type="sibTrans" cxnId="{222CD996-4772-49E0-90D0-667C92C318A6}">
      <dgm:prSet/>
      <dgm:spPr/>
      <dgm:t>
        <a:bodyPr/>
        <a:lstStyle/>
        <a:p>
          <a:endParaRPr lang="ru-RU"/>
        </a:p>
      </dgm:t>
    </dgm:pt>
    <dgm:pt modelId="{ED1F7ED0-4AC3-43E4-93C1-F12D97E8975E}">
      <dgm:prSet phldrT="[Текст]"/>
      <dgm:spPr/>
      <dgm:t>
        <a:bodyPr/>
        <a:lstStyle/>
        <a:p>
          <a:r>
            <a:rPr lang="ru-RU" dirty="0" smtClean="0"/>
            <a:t>В списках пользователей (учителей, родителей , учеников) указать их адреса электронной почты</a:t>
          </a:r>
          <a:endParaRPr lang="ru-RU" dirty="0"/>
        </a:p>
      </dgm:t>
    </dgm:pt>
    <dgm:pt modelId="{7C08B25A-D780-4E49-9022-9410EBB0D594}" type="parTrans" cxnId="{2D6CA535-ADA3-41E9-A04A-D4138A101650}">
      <dgm:prSet/>
      <dgm:spPr/>
      <dgm:t>
        <a:bodyPr/>
        <a:lstStyle/>
        <a:p>
          <a:endParaRPr lang="ru-RU"/>
        </a:p>
      </dgm:t>
    </dgm:pt>
    <dgm:pt modelId="{BDE0604C-9430-4149-8C11-EE2AB013EA8F}" type="sibTrans" cxnId="{2D6CA535-ADA3-41E9-A04A-D4138A101650}">
      <dgm:prSet/>
      <dgm:spPr/>
      <dgm:t>
        <a:bodyPr/>
        <a:lstStyle/>
        <a:p>
          <a:endParaRPr lang="ru-RU" dirty="0"/>
        </a:p>
      </dgm:t>
    </dgm:pt>
    <dgm:pt modelId="{4E703742-40C0-4311-AED7-D57B4CB638F2}">
      <dgm:prSet phldrT="[Текст]"/>
      <dgm:spPr/>
      <dgm:t>
        <a:bodyPr/>
        <a:lstStyle/>
        <a:p>
          <a:r>
            <a:rPr lang="ru-RU" dirty="0" smtClean="0"/>
            <a:t>Пользователи самостоятельно регистрируются на </a:t>
          </a:r>
          <a:r>
            <a:rPr lang="en-US" dirty="0" smtClean="0"/>
            <a:t>www.dnevnik-lms.ru</a:t>
          </a:r>
          <a:r>
            <a:rPr lang="ru-RU" dirty="0" smtClean="0"/>
            <a:t> и получают логин и пароль на свой адрес электронной почты</a:t>
          </a:r>
          <a:endParaRPr lang="ru-RU" dirty="0"/>
        </a:p>
      </dgm:t>
    </dgm:pt>
    <dgm:pt modelId="{26906613-0009-4492-BC73-ADA7D9FA050F}" type="parTrans" cxnId="{ED0D10B5-FE0A-4915-A1FA-A1402EF7C4C7}">
      <dgm:prSet/>
      <dgm:spPr/>
      <dgm:t>
        <a:bodyPr/>
        <a:lstStyle/>
        <a:p>
          <a:endParaRPr lang="ru-RU"/>
        </a:p>
      </dgm:t>
    </dgm:pt>
    <dgm:pt modelId="{E297504C-6D35-43B1-AB25-F18598863C9F}" type="sibTrans" cxnId="{ED0D10B5-FE0A-4915-A1FA-A1402EF7C4C7}">
      <dgm:prSet/>
      <dgm:spPr/>
      <dgm:t>
        <a:bodyPr/>
        <a:lstStyle/>
        <a:p>
          <a:endParaRPr lang="ru-RU"/>
        </a:p>
      </dgm:t>
    </dgm:pt>
    <dgm:pt modelId="{09B89D71-6AD1-4EF9-8C8B-3EF8EADA95C1}" type="pres">
      <dgm:prSet presAssocID="{51AE4813-01BE-4CEE-9347-714F0A33E598}" presName="Name0" presStyleCnt="0">
        <dgm:presLayoutVars>
          <dgm:dir/>
          <dgm:resizeHandles val="exact"/>
        </dgm:presLayoutVars>
      </dgm:prSet>
      <dgm:spPr/>
    </dgm:pt>
    <dgm:pt modelId="{7AAACAA0-9D7C-47D9-ADC7-0D771FFF3691}" type="pres">
      <dgm:prSet presAssocID="{48389410-4482-41B1-B8E2-B96CF1C3EBF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522EA2-CE44-428A-A45E-3C6AE1A449BA}" type="pres">
      <dgm:prSet presAssocID="{EF2B1E45-D63B-4402-915F-405A6BFAE58F}" presName="sibTrans" presStyleLbl="sibTrans2D1" presStyleIdx="0" presStyleCnt="3"/>
      <dgm:spPr/>
      <dgm:t>
        <a:bodyPr/>
        <a:lstStyle/>
        <a:p>
          <a:endParaRPr lang="ru-RU"/>
        </a:p>
      </dgm:t>
    </dgm:pt>
    <dgm:pt modelId="{366461DC-A56C-4C15-A1B1-B46F31288206}" type="pres">
      <dgm:prSet presAssocID="{EF2B1E45-D63B-4402-915F-405A6BFAE58F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6B3C3A85-41E1-4B9C-8A4F-7155452BE80D}" type="pres">
      <dgm:prSet presAssocID="{C2762D5D-A82B-4E4F-A2EC-EB06AD4194DA}" presName="node" presStyleLbl="node1" presStyleIdx="1" presStyleCnt="4" custLinFactNeighborX="6379" custLinFactNeighborY="-7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DE5ADB-BA89-473C-B7AC-4A26AE7990A0}" type="pres">
      <dgm:prSet presAssocID="{E3A07858-A221-427D-A8AA-F162AC800680}" presName="sibTrans" presStyleLbl="sibTrans2D1" presStyleIdx="1" presStyleCnt="3"/>
      <dgm:spPr/>
      <dgm:t>
        <a:bodyPr/>
        <a:lstStyle/>
        <a:p>
          <a:endParaRPr lang="ru-RU"/>
        </a:p>
      </dgm:t>
    </dgm:pt>
    <dgm:pt modelId="{30104667-6224-4386-B6BD-7DD52C87E4EA}" type="pres">
      <dgm:prSet presAssocID="{E3A07858-A221-427D-A8AA-F162AC800680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0C1E4695-801A-4170-9DE5-C03047EDBD5A}" type="pres">
      <dgm:prSet presAssocID="{ED1F7ED0-4AC3-43E4-93C1-F12D97E8975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7D347B-4F39-482C-9D62-A31F48434DE1}" type="pres">
      <dgm:prSet presAssocID="{BDE0604C-9430-4149-8C11-EE2AB013EA8F}" presName="sibTrans" presStyleLbl="sibTrans2D1" presStyleIdx="2" presStyleCnt="3"/>
      <dgm:spPr/>
      <dgm:t>
        <a:bodyPr/>
        <a:lstStyle/>
        <a:p>
          <a:endParaRPr lang="ru-RU"/>
        </a:p>
      </dgm:t>
    </dgm:pt>
    <dgm:pt modelId="{832CF090-78ED-4E87-96A2-1EFA860C7B00}" type="pres">
      <dgm:prSet presAssocID="{BDE0604C-9430-4149-8C11-EE2AB013EA8F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8DDD19A8-7CCB-4CFA-A074-3FE96BCCC762}" type="pres">
      <dgm:prSet presAssocID="{4E703742-40C0-4311-AED7-D57B4CB638F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540396-03C6-4700-802D-79E5135B780A}" type="presOf" srcId="{48389410-4482-41B1-B8E2-B96CF1C3EBF7}" destId="{7AAACAA0-9D7C-47D9-ADC7-0D771FFF3691}" srcOrd="0" destOrd="0" presId="urn:microsoft.com/office/officeart/2005/8/layout/process1"/>
    <dgm:cxn modelId="{921EC1A9-28B0-47C3-9BBD-221CF6EA40FE}" srcId="{51AE4813-01BE-4CEE-9347-714F0A33E598}" destId="{48389410-4482-41B1-B8E2-B96CF1C3EBF7}" srcOrd="0" destOrd="0" parTransId="{44419203-F519-43FF-BE37-152FD9C34706}" sibTransId="{EF2B1E45-D63B-4402-915F-405A6BFAE58F}"/>
    <dgm:cxn modelId="{ED0D10B5-FE0A-4915-A1FA-A1402EF7C4C7}" srcId="{51AE4813-01BE-4CEE-9347-714F0A33E598}" destId="{4E703742-40C0-4311-AED7-D57B4CB638F2}" srcOrd="3" destOrd="0" parTransId="{26906613-0009-4492-BC73-ADA7D9FA050F}" sibTransId="{E297504C-6D35-43B1-AB25-F18598863C9F}"/>
    <dgm:cxn modelId="{222CD996-4772-49E0-90D0-667C92C318A6}" srcId="{51AE4813-01BE-4CEE-9347-714F0A33E598}" destId="{C2762D5D-A82B-4E4F-A2EC-EB06AD4194DA}" srcOrd="1" destOrd="0" parTransId="{107B1318-39E8-4091-9B36-C8F448FD0299}" sibTransId="{E3A07858-A221-427D-A8AA-F162AC800680}"/>
    <dgm:cxn modelId="{225B8AAF-52EF-4CF5-AE13-6E21AD4C18DC}" type="presOf" srcId="{BDE0604C-9430-4149-8C11-EE2AB013EA8F}" destId="{6C7D347B-4F39-482C-9D62-A31F48434DE1}" srcOrd="0" destOrd="0" presId="urn:microsoft.com/office/officeart/2005/8/layout/process1"/>
    <dgm:cxn modelId="{8198D570-B336-411E-81DD-270D687A84AC}" type="presOf" srcId="{E3A07858-A221-427D-A8AA-F162AC800680}" destId="{30104667-6224-4386-B6BD-7DD52C87E4EA}" srcOrd="1" destOrd="0" presId="urn:microsoft.com/office/officeart/2005/8/layout/process1"/>
    <dgm:cxn modelId="{126E9ED1-3739-4E28-8485-77E3DB55A87C}" type="presOf" srcId="{EF2B1E45-D63B-4402-915F-405A6BFAE58F}" destId="{DD522EA2-CE44-428A-A45E-3C6AE1A449BA}" srcOrd="0" destOrd="0" presId="urn:microsoft.com/office/officeart/2005/8/layout/process1"/>
    <dgm:cxn modelId="{DC0E2FDA-BC35-4D04-B544-73ED776E479B}" type="presOf" srcId="{ED1F7ED0-4AC3-43E4-93C1-F12D97E8975E}" destId="{0C1E4695-801A-4170-9DE5-C03047EDBD5A}" srcOrd="0" destOrd="0" presId="urn:microsoft.com/office/officeart/2005/8/layout/process1"/>
    <dgm:cxn modelId="{4065BC9E-1F27-4F69-A21F-5DB203026870}" type="presOf" srcId="{C2762D5D-A82B-4E4F-A2EC-EB06AD4194DA}" destId="{6B3C3A85-41E1-4B9C-8A4F-7155452BE80D}" srcOrd="0" destOrd="0" presId="urn:microsoft.com/office/officeart/2005/8/layout/process1"/>
    <dgm:cxn modelId="{A60B7ECC-A467-4D44-ACDC-0B736334340F}" type="presOf" srcId="{51AE4813-01BE-4CEE-9347-714F0A33E598}" destId="{09B89D71-6AD1-4EF9-8C8B-3EF8EADA95C1}" srcOrd="0" destOrd="0" presId="urn:microsoft.com/office/officeart/2005/8/layout/process1"/>
    <dgm:cxn modelId="{1ADB66EF-C8D4-443C-A2BF-561A5DC66981}" type="presOf" srcId="{E3A07858-A221-427D-A8AA-F162AC800680}" destId="{9DDE5ADB-BA89-473C-B7AC-4A26AE7990A0}" srcOrd="0" destOrd="0" presId="urn:microsoft.com/office/officeart/2005/8/layout/process1"/>
    <dgm:cxn modelId="{2D6CA535-ADA3-41E9-A04A-D4138A101650}" srcId="{51AE4813-01BE-4CEE-9347-714F0A33E598}" destId="{ED1F7ED0-4AC3-43E4-93C1-F12D97E8975E}" srcOrd="2" destOrd="0" parTransId="{7C08B25A-D780-4E49-9022-9410EBB0D594}" sibTransId="{BDE0604C-9430-4149-8C11-EE2AB013EA8F}"/>
    <dgm:cxn modelId="{07C39F04-40BE-45AF-B581-21E3441900A6}" type="presOf" srcId="{BDE0604C-9430-4149-8C11-EE2AB013EA8F}" destId="{832CF090-78ED-4E87-96A2-1EFA860C7B00}" srcOrd="1" destOrd="0" presId="urn:microsoft.com/office/officeart/2005/8/layout/process1"/>
    <dgm:cxn modelId="{751EE820-906D-41B6-B8CF-34BCD3CAC940}" type="presOf" srcId="{EF2B1E45-D63B-4402-915F-405A6BFAE58F}" destId="{366461DC-A56C-4C15-A1B1-B46F31288206}" srcOrd="1" destOrd="0" presId="urn:microsoft.com/office/officeart/2005/8/layout/process1"/>
    <dgm:cxn modelId="{3D1FBCD4-2972-4316-9818-51D65F127284}" type="presOf" srcId="{4E703742-40C0-4311-AED7-D57B4CB638F2}" destId="{8DDD19A8-7CCB-4CFA-A074-3FE96BCCC762}" srcOrd="0" destOrd="0" presId="urn:microsoft.com/office/officeart/2005/8/layout/process1"/>
    <dgm:cxn modelId="{98A1C7B3-D492-4328-915C-9B1F6829C0FA}" type="presParOf" srcId="{09B89D71-6AD1-4EF9-8C8B-3EF8EADA95C1}" destId="{7AAACAA0-9D7C-47D9-ADC7-0D771FFF3691}" srcOrd="0" destOrd="0" presId="urn:microsoft.com/office/officeart/2005/8/layout/process1"/>
    <dgm:cxn modelId="{0DC2BAF5-CD8A-45B9-8F87-BC1430ACE9BF}" type="presParOf" srcId="{09B89D71-6AD1-4EF9-8C8B-3EF8EADA95C1}" destId="{DD522EA2-CE44-428A-A45E-3C6AE1A449BA}" srcOrd="1" destOrd="0" presId="urn:microsoft.com/office/officeart/2005/8/layout/process1"/>
    <dgm:cxn modelId="{9E789BE2-7F01-41C0-8871-4A5E2B8B2C39}" type="presParOf" srcId="{DD522EA2-CE44-428A-A45E-3C6AE1A449BA}" destId="{366461DC-A56C-4C15-A1B1-B46F31288206}" srcOrd="0" destOrd="0" presId="urn:microsoft.com/office/officeart/2005/8/layout/process1"/>
    <dgm:cxn modelId="{3D9D5E40-5154-4166-9465-D85700A14AD4}" type="presParOf" srcId="{09B89D71-6AD1-4EF9-8C8B-3EF8EADA95C1}" destId="{6B3C3A85-41E1-4B9C-8A4F-7155452BE80D}" srcOrd="2" destOrd="0" presId="urn:microsoft.com/office/officeart/2005/8/layout/process1"/>
    <dgm:cxn modelId="{256D907E-E14E-43D4-AA40-32BA09C0528F}" type="presParOf" srcId="{09B89D71-6AD1-4EF9-8C8B-3EF8EADA95C1}" destId="{9DDE5ADB-BA89-473C-B7AC-4A26AE7990A0}" srcOrd="3" destOrd="0" presId="urn:microsoft.com/office/officeart/2005/8/layout/process1"/>
    <dgm:cxn modelId="{4187652C-A6D0-450B-B4AC-6B98882A852E}" type="presParOf" srcId="{9DDE5ADB-BA89-473C-B7AC-4A26AE7990A0}" destId="{30104667-6224-4386-B6BD-7DD52C87E4EA}" srcOrd="0" destOrd="0" presId="urn:microsoft.com/office/officeart/2005/8/layout/process1"/>
    <dgm:cxn modelId="{6B06E41F-F9AF-4879-A5AB-24294EB19D24}" type="presParOf" srcId="{09B89D71-6AD1-4EF9-8C8B-3EF8EADA95C1}" destId="{0C1E4695-801A-4170-9DE5-C03047EDBD5A}" srcOrd="4" destOrd="0" presId="urn:microsoft.com/office/officeart/2005/8/layout/process1"/>
    <dgm:cxn modelId="{C9449864-F69C-4C04-AE69-7B557131E24B}" type="presParOf" srcId="{09B89D71-6AD1-4EF9-8C8B-3EF8EADA95C1}" destId="{6C7D347B-4F39-482C-9D62-A31F48434DE1}" srcOrd="5" destOrd="0" presId="urn:microsoft.com/office/officeart/2005/8/layout/process1"/>
    <dgm:cxn modelId="{BB5403CA-1741-471A-B20D-7424F406B3C2}" type="presParOf" srcId="{6C7D347B-4F39-482C-9D62-A31F48434DE1}" destId="{832CF090-78ED-4E87-96A2-1EFA860C7B00}" srcOrd="0" destOrd="0" presId="urn:microsoft.com/office/officeart/2005/8/layout/process1"/>
    <dgm:cxn modelId="{45ED97C2-111A-4DB6-BD74-9AB377AA9CA3}" type="presParOf" srcId="{09B89D71-6AD1-4EF9-8C8B-3EF8EADA95C1}" destId="{8DDD19A8-7CCB-4CFA-A074-3FE96BCCC762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81A6A6-D698-42BB-A28F-EE4B2FE4547C}" type="doc">
      <dgm:prSet loTypeId="urn:microsoft.com/office/officeart/2005/8/layout/hProcess7#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8199A5-7578-4063-810B-7D539D711A42}">
      <dgm:prSet phldrT="[Текст]"/>
      <dgm:spPr/>
      <dgm:t>
        <a:bodyPr/>
        <a:lstStyle/>
        <a:p>
          <a:r>
            <a:rPr lang="ru-RU" dirty="0" smtClean="0">
              <a:solidFill>
                <a:schemeClr val="accent6">
                  <a:lumMod val="50000"/>
                </a:schemeClr>
              </a:solidFill>
            </a:rPr>
            <a:t>ДНЕВНИК-</a:t>
          </a:r>
          <a:r>
            <a:rPr lang="en-US" dirty="0" smtClean="0">
              <a:solidFill>
                <a:schemeClr val="accent6">
                  <a:lumMod val="50000"/>
                </a:schemeClr>
              </a:solidFill>
            </a:rPr>
            <a:t>LMS 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748DDAF4-07A4-4B13-9C3F-EE630C06853F}" type="parTrans" cxnId="{34A4E6C8-D713-4380-9D8D-14660B3302B4}">
      <dgm:prSet/>
      <dgm:spPr/>
      <dgm:t>
        <a:bodyPr/>
        <a:lstStyle/>
        <a:p>
          <a:endParaRPr lang="ru-RU"/>
        </a:p>
      </dgm:t>
    </dgm:pt>
    <dgm:pt modelId="{DDC6B3C4-B931-49F1-A57B-E138DD59FA45}" type="sibTrans" cxnId="{34A4E6C8-D713-4380-9D8D-14660B3302B4}">
      <dgm:prSet/>
      <dgm:spPr/>
      <dgm:t>
        <a:bodyPr/>
        <a:lstStyle/>
        <a:p>
          <a:endParaRPr lang="ru-RU"/>
        </a:p>
      </dgm:t>
    </dgm:pt>
    <dgm:pt modelId="{A303753F-18A4-42A2-8BB5-2595997F4BF5}">
      <dgm:prSet phldrT="[Текст]" custT="1"/>
      <dgm:spPr/>
      <dgm:t>
        <a:bodyPr/>
        <a:lstStyle/>
        <a:p>
          <a:r>
            <a:rPr lang="ru-RU" sz="2000" dirty="0" smtClean="0"/>
            <a:t>Контроль успеваемости + </a:t>
          </a:r>
          <a:r>
            <a:rPr lang="en-US" sz="2000" dirty="0" smtClean="0"/>
            <a:t>on-line </a:t>
          </a:r>
          <a:r>
            <a:rPr lang="ru-RU" sz="2000" dirty="0" smtClean="0"/>
            <a:t>сервисы</a:t>
          </a:r>
          <a:endParaRPr lang="en-US" sz="2000" dirty="0" smtClean="0"/>
        </a:p>
        <a:p>
          <a:endParaRPr lang="en-US" sz="2000" dirty="0" smtClean="0"/>
        </a:p>
        <a:p>
          <a:r>
            <a:rPr lang="ru-RU" sz="2000" b="1" dirty="0" smtClean="0">
              <a:solidFill>
                <a:srgbClr val="FF0000"/>
              </a:solidFill>
            </a:rPr>
            <a:t>БЕСПЛАТНО!</a:t>
          </a:r>
          <a:r>
            <a:rPr lang="ru-RU" sz="2000" dirty="0" smtClean="0"/>
            <a:t> </a:t>
          </a:r>
          <a:endParaRPr lang="ru-RU" sz="2000" dirty="0"/>
        </a:p>
      </dgm:t>
    </dgm:pt>
    <dgm:pt modelId="{21753B00-CBC4-47E0-A70B-E398A367D5B1}" type="parTrans" cxnId="{5B8F8D90-C283-4D3A-8E85-9CC39E2D047A}">
      <dgm:prSet/>
      <dgm:spPr/>
      <dgm:t>
        <a:bodyPr/>
        <a:lstStyle/>
        <a:p>
          <a:endParaRPr lang="ru-RU"/>
        </a:p>
      </dgm:t>
    </dgm:pt>
    <dgm:pt modelId="{AB8EC3AC-B1C3-424C-9A5F-D3A81D039C1C}" type="sibTrans" cxnId="{5B8F8D90-C283-4D3A-8E85-9CC39E2D047A}">
      <dgm:prSet/>
      <dgm:spPr/>
      <dgm:t>
        <a:bodyPr/>
        <a:lstStyle/>
        <a:p>
          <a:endParaRPr lang="ru-RU"/>
        </a:p>
      </dgm:t>
    </dgm:pt>
    <dgm:pt modelId="{B28B4FFE-59D4-4508-AF55-C30A22EB4071}">
      <dgm:prSet phldrT="[Текст]"/>
      <dgm:spPr/>
      <dgm:t>
        <a:bodyPr/>
        <a:lstStyle/>
        <a:p>
          <a:r>
            <a:rPr lang="en-US" dirty="0" smtClean="0">
              <a:solidFill>
                <a:schemeClr val="accent6">
                  <a:lumMod val="50000"/>
                </a:schemeClr>
              </a:solidFill>
            </a:rPr>
            <a:t>LMS</a:t>
          </a:r>
          <a:r>
            <a:rPr lang="ru-RU" dirty="0" smtClean="0">
              <a:solidFill>
                <a:schemeClr val="accent6">
                  <a:lumMod val="50000"/>
                </a:schemeClr>
              </a:solidFill>
            </a:rPr>
            <a:t>_ШКОЛА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6AACAC91-9866-4EBF-ADDF-0BE87C55A973}" type="parTrans" cxnId="{650395DA-2C6D-421B-A858-D1E62274EBC0}">
      <dgm:prSet/>
      <dgm:spPr/>
      <dgm:t>
        <a:bodyPr/>
        <a:lstStyle/>
        <a:p>
          <a:endParaRPr lang="ru-RU"/>
        </a:p>
      </dgm:t>
    </dgm:pt>
    <dgm:pt modelId="{B4974714-1322-464A-8369-57070CD0CF93}" type="sibTrans" cxnId="{650395DA-2C6D-421B-A858-D1E62274EBC0}">
      <dgm:prSet/>
      <dgm:spPr/>
      <dgm:t>
        <a:bodyPr/>
        <a:lstStyle/>
        <a:p>
          <a:endParaRPr lang="ru-RU"/>
        </a:p>
      </dgm:t>
    </dgm:pt>
    <dgm:pt modelId="{3274D9EF-0186-451B-9E5C-E455BC3BF000}">
      <dgm:prSet phldrT="[Текст]" custT="1"/>
      <dgm:spPr/>
      <dgm:t>
        <a:bodyPr/>
        <a:lstStyle/>
        <a:p>
          <a:r>
            <a:rPr lang="ru-RU" sz="2000" dirty="0" smtClean="0"/>
            <a:t>Система управления ОУ</a:t>
          </a:r>
          <a:endParaRPr lang="ru-RU" sz="2000" dirty="0"/>
        </a:p>
      </dgm:t>
    </dgm:pt>
    <dgm:pt modelId="{A81CB6E1-F4D2-46C3-A384-426BA9D2FFD5}" type="parTrans" cxnId="{34A92763-5B62-450A-BB1D-4A4766CDDADD}">
      <dgm:prSet/>
      <dgm:spPr/>
      <dgm:t>
        <a:bodyPr/>
        <a:lstStyle/>
        <a:p>
          <a:endParaRPr lang="ru-RU"/>
        </a:p>
      </dgm:t>
    </dgm:pt>
    <dgm:pt modelId="{4621C934-3FE2-4971-B516-C76F541CD980}" type="sibTrans" cxnId="{34A92763-5B62-450A-BB1D-4A4766CDDADD}">
      <dgm:prSet/>
      <dgm:spPr/>
      <dgm:t>
        <a:bodyPr/>
        <a:lstStyle/>
        <a:p>
          <a:endParaRPr lang="ru-RU"/>
        </a:p>
      </dgm:t>
    </dgm:pt>
    <dgm:pt modelId="{0F88DA0B-D8D5-4E3D-9A76-76FAFBDCDF98}">
      <dgm:prSet phldrT="[Текст]"/>
      <dgm:spPr/>
      <dgm:t>
        <a:bodyPr/>
        <a:lstStyle/>
        <a:p>
          <a:r>
            <a:rPr lang="en-US" dirty="0" smtClean="0">
              <a:solidFill>
                <a:schemeClr val="accent6">
                  <a:lumMod val="50000"/>
                </a:schemeClr>
              </a:solidFill>
            </a:rPr>
            <a:t>LMS</a:t>
          </a:r>
          <a:r>
            <a:rPr lang="ru-RU" dirty="0" smtClean="0">
              <a:solidFill>
                <a:schemeClr val="accent6">
                  <a:lumMod val="50000"/>
                </a:schemeClr>
              </a:solidFill>
            </a:rPr>
            <a:t>_АНАЛИТИКА</a:t>
          </a:r>
          <a:endParaRPr lang="ru-RU" dirty="0">
            <a:solidFill>
              <a:schemeClr val="accent6">
                <a:lumMod val="50000"/>
              </a:schemeClr>
            </a:solidFill>
          </a:endParaRPr>
        </a:p>
      </dgm:t>
    </dgm:pt>
    <dgm:pt modelId="{799E586A-7693-4FD3-91C1-6237E86EE701}" type="parTrans" cxnId="{B4EEA144-2BC8-415C-96FB-82802D51C150}">
      <dgm:prSet/>
      <dgm:spPr/>
      <dgm:t>
        <a:bodyPr/>
        <a:lstStyle/>
        <a:p>
          <a:endParaRPr lang="ru-RU"/>
        </a:p>
      </dgm:t>
    </dgm:pt>
    <dgm:pt modelId="{1FF5FAB0-ACA7-41E1-A0BF-16D7B3B1FD38}" type="sibTrans" cxnId="{B4EEA144-2BC8-415C-96FB-82802D51C150}">
      <dgm:prSet/>
      <dgm:spPr/>
      <dgm:t>
        <a:bodyPr/>
        <a:lstStyle/>
        <a:p>
          <a:endParaRPr lang="ru-RU"/>
        </a:p>
      </dgm:t>
    </dgm:pt>
    <dgm:pt modelId="{4F43A661-FA22-43C1-8ECD-1EF73C348AF3}">
      <dgm:prSet phldrT="[Текст]" custT="1"/>
      <dgm:spPr/>
      <dgm:t>
        <a:bodyPr/>
        <a:lstStyle/>
        <a:p>
          <a:r>
            <a:rPr lang="ru-RU" sz="2000" dirty="0" smtClean="0"/>
            <a:t>Централизованная отчетность для департаментов и министерств образования</a:t>
          </a:r>
        </a:p>
      </dgm:t>
    </dgm:pt>
    <dgm:pt modelId="{36A0005B-F3F3-4E16-B0BB-C50ED440E7F7}" type="parTrans" cxnId="{F265ADBB-1C42-4E4A-93B6-A05390C827B8}">
      <dgm:prSet/>
      <dgm:spPr/>
      <dgm:t>
        <a:bodyPr/>
        <a:lstStyle/>
        <a:p>
          <a:endParaRPr lang="ru-RU"/>
        </a:p>
      </dgm:t>
    </dgm:pt>
    <dgm:pt modelId="{68A0FE5E-322B-4974-BDE7-6FE68E3A9776}" type="sibTrans" cxnId="{F265ADBB-1C42-4E4A-93B6-A05390C827B8}">
      <dgm:prSet/>
      <dgm:spPr/>
      <dgm:t>
        <a:bodyPr/>
        <a:lstStyle/>
        <a:p>
          <a:endParaRPr lang="ru-RU"/>
        </a:p>
      </dgm:t>
    </dgm:pt>
    <dgm:pt modelId="{2994875D-8558-47C5-8600-A2A36D7C4513}" type="pres">
      <dgm:prSet presAssocID="{9381A6A6-D698-42BB-A28F-EE4B2FE4547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564A1C-6EC8-49F5-BCD3-06C86C0624C3}" type="pres">
      <dgm:prSet presAssocID="{828199A5-7578-4063-810B-7D539D711A42}" presName="compositeNode" presStyleCnt="0">
        <dgm:presLayoutVars>
          <dgm:bulletEnabled val="1"/>
        </dgm:presLayoutVars>
      </dgm:prSet>
      <dgm:spPr/>
    </dgm:pt>
    <dgm:pt modelId="{5DD5CE2F-37DB-41B0-8CCF-54211CA351DC}" type="pres">
      <dgm:prSet presAssocID="{828199A5-7578-4063-810B-7D539D711A42}" presName="bgRect" presStyleLbl="node1" presStyleIdx="0" presStyleCnt="3"/>
      <dgm:spPr/>
      <dgm:t>
        <a:bodyPr/>
        <a:lstStyle/>
        <a:p>
          <a:endParaRPr lang="ru-RU"/>
        </a:p>
      </dgm:t>
    </dgm:pt>
    <dgm:pt modelId="{8181581D-B7A0-4B68-B828-360FEA43E0A7}" type="pres">
      <dgm:prSet presAssocID="{828199A5-7578-4063-810B-7D539D711A42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94A9C6-1C19-4F3E-8A01-77E64425E09A}" type="pres">
      <dgm:prSet presAssocID="{828199A5-7578-4063-810B-7D539D711A42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08DB80-68AE-46FD-B749-4CC4762F8AFB}" type="pres">
      <dgm:prSet presAssocID="{DDC6B3C4-B931-49F1-A57B-E138DD59FA45}" presName="hSp" presStyleCnt="0"/>
      <dgm:spPr/>
    </dgm:pt>
    <dgm:pt modelId="{EAFE0007-3D5A-4E64-9CF6-8F88186DE810}" type="pres">
      <dgm:prSet presAssocID="{DDC6B3C4-B931-49F1-A57B-E138DD59FA45}" presName="vProcSp" presStyleCnt="0"/>
      <dgm:spPr/>
    </dgm:pt>
    <dgm:pt modelId="{9983021F-253E-44E8-A929-D21041F3002F}" type="pres">
      <dgm:prSet presAssocID="{DDC6B3C4-B931-49F1-A57B-E138DD59FA45}" presName="vSp1" presStyleCnt="0"/>
      <dgm:spPr/>
    </dgm:pt>
    <dgm:pt modelId="{D4FC0B50-80C1-4A31-8FEB-FB44205614D4}" type="pres">
      <dgm:prSet presAssocID="{DDC6B3C4-B931-49F1-A57B-E138DD59FA45}" presName="simulatedConn" presStyleLbl="solidFgAcc1" presStyleIdx="0" presStyleCnt="2"/>
      <dgm:spPr/>
    </dgm:pt>
    <dgm:pt modelId="{70D2F942-9A55-4868-9897-C65DACEFCC1A}" type="pres">
      <dgm:prSet presAssocID="{DDC6B3C4-B931-49F1-A57B-E138DD59FA45}" presName="vSp2" presStyleCnt="0"/>
      <dgm:spPr/>
    </dgm:pt>
    <dgm:pt modelId="{5855F3D8-B05C-4DBC-BA0D-1E73707A1B1F}" type="pres">
      <dgm:prSet presAssocID="{DDC6B3C4-B931-49F1-A57B-E138DD59FA45}" presName="sibTrans" presStyleCnt="0"/>
      <dgm:spPr/>
    </dgm:pt>
    <dgm:pt modelId="{9DFE832C-EC73-4CDA-B82B-47F387149FF4}" type="pres">
      <dgm:prSet presAssocID="{B28B4FFE-59D4-4508-AF55-C30A22EB4071}" presName="compositeNode" presStyleCnt="0">
        <dgm:presLayoutVars>
          <dgm:bulletEnabled val="1"/>
        </dgm:presLayoutVars>
      </dgm:prSet>
      <dgm:spPr/>
    </dgm:pt>
    <dgm:pt modelId="{23B861B3-1149-4EFA-BE93-24C02351A9DD}" type="pres">
      <dgm:prSet presAssocID="{B28B4FFE-59D4-4508-AF55-C30A22EB4071}" presName="bgRect" presStyleLbl="node1" presStyleIdx="1" presStyleCnt="3" custLinFactNeighborX="-642" custLinFactNeighborY="-1259"/>
      <dgm:spPr/>
      <dgm:t>
        <a:bodyPr/>
        <a:lstStyle/>
        <a:p>
          <a:endParaRPr lang="ru-RU"/>
        </a:p>
      </dgm:t>
    </dgm:pt>
    <dgm:pt modelId="{8BA3E36F-D338-4A02-B978-9661C5A99776}" type="pres">
      <dgm:prSet presAssocID="{B28B4FFE-59D4-4508-AF55-C30A22EB4071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D4B1EB-6FEB-44CF-A574-A0045D92B335}" type="pres">
      <dgm:prSet presAssocID="{B28B4FFE-59D4-4508-AF55-C30A22EB4071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BA306-8EB0-445C-85B0-017CAC6B65B0}" type="pres">
      <dgm:prSet presAssocID="{B4974714-1322-464A-8369-57070CD0CF93}" presName="hSp" presStyleCnt="0"/>
      <dgm:spPr/>
    </dgm:pt>
    <dgm:pt modelId="{39D7515C-90B5-48F9-A991-4BF4A1F5A19D}" type="pres">
      <dgm:prSet presAssocID="{B4974714-1322-464A-8369-57070CD0CF93}" presName="vProcSp" presStyleCnt="0"/>
      <dgm:spPr/>
    </dgm:pt>
    <dgm:pt modelId="{EC8596FC-6151-418A-BC30-6000E72BDB59}" type="pres">
      <dgm:prSet presAssocID="{B4974714-1322-464A-8369-57070CD0CF93}" presName="vSp1" presStyleCnt="0"/>
      <dgm:spPr/>
    </dgm:pt>
    <dgm:pt modelId="{DD67F985-DE21-4F0B-BB7F-87B934666693}" type="pres">
      <dgm:prSet presAssocID="{B4974714-1322-464A-8369-57070CD0CF93}" presName="simulatedConn" presStyleLbl="solidFgAcc1" presStyleIdx="1" presStyleCnt="2"/>
      <dgm:spPr/>
    </dgm:pt>
    <dgm:pt modelId="{ACFB2D9A-5149-42FD-82F0-C5D4F59BAC81}" type="pres">
      <dgm:prSet presAssocID="{B4974714-1322-464A-8369-57070CD0CF93}" presName="vSp2" presStyleCnt="0"/>
      <dgm:spPr/>
    </dgm:pt>
    <dgm:pt modelId="{56B2CD0C-1B1E-4FEB-A95E-61CEA3857A26}" type="pres">
      <dgm:prSet presAssocID="{B4974714-1322-464A-8369-57070CD0CF93}" presName="sibTrans" presStyleCnt="0"/>
      <dgm:spPr/>
    </dgm:pt>
    <dgm:pt modelId="{9B9991A9-AC38-4E25-B88D-12F44DE8A9F3}" type="pres">
      <dgm:prSet presAssocID="{0F88DA0B-D8D5-4E3D-9A76-76FAFBDCDF98}" presName="compositeNode" presStyleCnt="0">
        <dgm:presLayoutVars>
          <dgm:bulletEnabled val="1"/>
        </dgm:presLayoutVars>
      </dgm:prSet>
      <dgm:spPr/>
    </dgm:pt>
    <dgm:pt modelId="{02957934-0D2C-4ECB-A337-94B29DC77D71}" type="pres">
      <dgm:prSet presAssocID="{0F88DA0B-D8D5-4E3D-9A76-76FAFBDCDF98}" presName="bgRect" presStyleLbl="node1" presStyleIdx="2" presStyleCnt="3"/>
      <dgm:spPr/>
      <dgm:t>
        <a:bodyPr/>
        <a:lstStyle/>
        <a:p>
          <a:endParaRPr lang="ru-RU"/>
        </a:p>
      </dgm:t>
    </dgm:pt>
    <dgm:pt modelId="{4E2735D5-973D-4134-B78E-067474EE84E5}" type="pres">
      <dgm:prSet presAssocID="{0F88DA0B-D8D5-4E3D-9A76-76FAFBDCDF98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7AE3A-F3D8-4007-9688-80451CBDAE20}" type="pres">
      <dgm:prSet presAssocID="{0F88DA0B-D8D5-4E3D-9A76-76FAFBDCDF9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7D5D26-3CDA-4CB9-AE73-4867439C3875}" type="presOf" srcId="{A303753F-18A4-42A2-8BB5-2595997F4BF5}" destId="{4B94A9C6-1C19-4F3E-8A01-77E64425E09A}" srcOrd="0" destOrd="0" presId="urn:microsoft.com/office/officeart/2005/8/layout/hProcess7#1"/>
    <dgm:cxn modelId="{CC785523-BBF8-4748-A845-254EB59CD645}" type="presOf" srcId="{0F88DA0B-D8D5-4E3D-9A76-76FAFBDCDF98}" destId="{02957934-0D2C-4ECB-A337-94B29DC77D71}" srcOrd="0" destOrd="0" presId="urn:microsoft.com/office/officeart/2005/8/layout/hProcess7#1"/>
    <dgm:cxn modelId="{5B8F8D90-C283-4D3A-8E85-9CC39E2D047A}" srcId="{828199A5-7578-4063-810B-7D539D711A42}" destId="{A303753F-18A4-42A2-8BB5-2595997F4BF5}" srcOrd="0" destOrd="0" parTransId="{21753B00-CBC4-47E0-A70B-E398A367D5B1}" sibTransId="{AB8EC3AC-B1C3-424C-9A5F-D3A81D039C1C}"/>
    <dgm:cxn modelId="{E7F5C820-CCEB-44FF-9993-3EB25B1C2DBC}" type="presOf" srcId="{B28B4FFE-59D4-4508-AF55-C30A22EB4071}" destId="{23B861B3-1149-4EFA-BE93-24C02351A9DD}" srcOrd="0" destOrd="0" presId="urn:microsoft.com/office/officeart/2005/8/layout/hProcess7#1"/>
    <dgm:cxn modelId="{E069AC90-7D71-42B9-9EC2-5152C505CF4C}" type="presOf" srcId="{3274D9EF-0186-451B-9E5C-E455BC3BF000}" destId="{89D4B1EB-6FEB-44CF-A574-A0045D92B335}" srcOrd="0" destOrd="0" presId="urn:microsoft.com/office/officeart/2005/8/layout/hProcess7#1"/>
    <dgm:cxn modelId="{C5A21D3E-23C1-4E9C-A437-AE813E735852}" type="presOf" srcId="{0F88DA0B-D8D5-4E3D-9A76-76FAFBDCDF98}" destId="{4E2735D5-973D-4134-B78E-067474EE84E5}" srcOrd="1" destOrd="0" presId="urn:microsoft.com/office/officeart/2005/8/layout/hProcess7#1"/>
    <dgm:cxn modelId="{ADB22C89-23CA-43D1-A9CD-3602BC984992}" type="presOf" srcId="{9381A6A6-D698-42BB-A28F-EE4B2FE4547C}" destId="{2994875D-8558-47C5-8600-A2A36D7C4513}" srcOrd="0" destOrd="0" presId="urn:microsoft.com/office/officeart/2005/8/layout/hProcess7#1"/>
    <dgm:cxn modelId="{CF0836A4-50CE-4B84-BF0D-97FA1C14C0EB}" type="presOf" srcId="{B28B4FFE-59D4-4508-AF55-C30A22EB4071}" destId="{8BA3E36F-D338-4A02-B978-9661C5A99776}" srcOrd="1" destOrd="0" presId="urn:microsoft.com/office/officeart/2005/8/layout/hProcess7#1"/>
    <dgm:cxn modelId="{34A4E6C8-D713-4380-9D8D-14660B3302B4}" srcId="{9381A6A6-D698-42BB-A28F-EE4B2FE4547C}" destId="{828199A5-7578-4063-810B-7D539D711A42}" srcOrd="0" destOrd="0" parTransId="{748DDAF4-07A4-4B13-9C3F-EE630C06853F}" sibTransId="{DDC6B3C4-B931-49F1-A57B-E138DD59FA45}"/>
    <dgm:cxn modelId="{34A92763-5B62-450A-BB1D-4A4766CDDADD}" srcId="{B28B4FFE-59D4-4508-AF55-C30A22EB4071}" destId="{3274D9EF-0186-451B-9E5C-E455BC3BF000}" srcOrd="0" destOrd="0" parTransId="{A81CB6E1-F4D2-46C3-A384-426BA9D2FFD5}" sibTransId="{4621C934-3FE2-4971-B516-C76F541CD980}"/>
    <dgm:cxn modelId="{650395DA-2C6D-421B-A858-D1E62274EBC0}" srcId="{9381A6A6-D698-42BB-A28F-EE4B2FE4547C}" destId="{B28B4FFE-59D4-4508-AF55-C30A22EB4071}" srcOrd="1" destOrd="0" parTransId="{6AACAC91-9866-4EBF-ADDF-0BE87C55A973}" sibTransId="{B4974714-1322-464A-8369-57070CD0CF93}"/>
    <dgm:cxn modelId="{F265ADBB-1C42-4E4A-93B6-A05390C827B8}" srcId="{0F88DA0B-D8D5-4E3D-9A76-76FAFBDCDF98}" destId="{4F43A661-FA22-43C1-8ECD-1EF73C348AF3}" srcOrd="0" destOrd="0" parTransId="{36A0005B-F3F3-4E16-B0BB-C50ED440E7F7}" sibTransId="{68A0FE5E-322B-4974-BDE7-6FE68E3A9776}"/>
    <dgm:cxn modelId="{AA049EB8-1B5A-4C7E-B880-973555B81436}" type="presOf" srcId="{4F43A661-FA22-43C1-8ECD-1EF73C348AF3}" destId="{EE67AE3A-F3D8-4007-9688-80451CBDAE20}" srcOrd="0" destOrd="0" presId="urn:microsoft.com/office/officeart/2005/8/layout/hProcess7#1"/>
    <dgm:cxn modelId="{AA56525C-D3AD-4B8D-8346-9710704357F7}" type="presOf" srcId="{828199A5-7578-4063-810B-7D539D711A42}" destId="{5DD5CE2F-37DB-41B0-8CCF-54211CA351DC}" srcOrd="0" destOrd="0" presId="urn:microsoft.com/office/officeart/2005/8/layout/hProcess7#1"/>
    <dgm:cxn modelId="{019CF3A0-A3FF-4574-B207-6DBD2D6CFD2F}" type="presOf" srcId="{828199A5-7578-4063-810B-7D539D711A42}" destId="{8181581D-B7A0-4B68-B828-360FEA43E0A7}" srcOrd="1" destOrd="0" presId="urn:microsoft.com/office/officeart/2005/8/layout/hProcess7#1"/>
    <dgm:cxn modelId="{B4EEA144-2BC8-415C-96FB-82802D51C150}" srcId="{9381A6A6-D698-42BB-A28F-EE4B2FE4547C}" destId="{0F88DA0B-D8D5-4E3D-9A76-76FAFBDCDF98}" srcOrd="2" destOrd="0" parTransId="{799E586A-7693-4FD3-91C1-6237E86EE701}" sibTransId="{1FF5FAB0-ACA7-41E1-A0BF-16D7B3B1FD38}"/>
    <dgm:cxn modelId="{2FAF1115-CB72-4362-9ACB-3EA6981536FB}" type="presParOf" srcId="{2994875D-8558-47C5-8600-A2A36D7C4513}" destId="{52564A1C-6EC8-49F5-BCD3-06C86C0624C3}" srcOrd="0" destOrd="0" presId="urn:microsoft.com/office/officeart/2005/8/layout/hProcess7#1"/>
    <dgm:cxn modelId="{1273E185-41D1-416E-8D08-3A230BA4AAD4}" type="presParOf" srcId="{52564A1C-6EC8-49F5-BCD3-06C86C0624C3}" destId="{5DD5CE2F-37DB-41B0-8CCF-54211CA351DC}" srcOrd="0" destOrd="0" presId="urn:microsoft.com/office/officeart/2005/8/layout/hProcess7#1"/>
    <dgm:cxn modelId="{36892DFE-1962-4DEE-B5ED-7A97ADB77163}" type="presParOf" srcId="{52564A1C-6EC8-49F5-BCD3-06C86C0624C3}" destId="{8181581D-B7A0-4B68-B828-360FEA43E0A7}" srcOrd="1" destOrd="0" presId="urn:microsoft.com/office/officeart/2005/8/layout/hProcess7#1"/>
    <dgm:cxn modelId="{BC72DF5E-3CED-4D54-A74E-B82F7F0285D0}" type="presParOf" srcId="{52564A1C-6EC8-49F5-BCD3-06C86C0624C3}" destId="{4B94A9C6-1C19-4F3E-8A01-77E64425E09A}" srcOrd="2" destOrd="0" presId="urn:microsoft.com/office/officeart/2005/8/layout/hProcess7#1"/>
    <dgm:cxn modelId="{88E0A6C8-42C5-423E-AB5E-749C93AF589B}" type="presParOf" srcId="{2994875D-8558-47C5-8600-A2A36D7C4513}" destId="{3F08DB80-68AE-46FD-B749-4CC4762F8AFB}" srcOrd="1" destOrd="0" presId="urn:microsoft.com/office/officeart/2005/8/layout/hProcess7#1"/>
    <dgm:cxn modelId="{64331FD1-D679-4422-9375-DB02E1123737}" type="presParOf" srcId="{2994875D-8558-47C5-8600-A2A36D7C4513}" destId="{EAFE0007-3D5A-4E64-9CF6-8F88186DE810}" srcOrd="2" destOrd="0" presId="urn:microsoft.com/office/officeart/2005/8/layout/hProcess7#1"/>
    <dgm:cxn modelId="{5D2BB3E4-6C50-4230-B53D-F3DA1B50E088}" type="presParOf" srcId="{EAFE0007-3D5A-4E64-9CF6-8F88186DE810}" destId="{9983021F-253E-44E8-A929-D21041F3002F}" srcOrd="0" destOrd="0" presId="urn:microsoft.com/office/officeart/2005/8/layout/hProcess7#1"/>
    <dgm:cxn modelId="{0400AC3D-ACB2-403C-A29C-2765C32A5074}" type="presParOf" srcId="{EAFE0007-3D5A-4E64-9CF6-8F88186DE810}" destId="{D4FC0B50-80C1-4A31-8FEB-FB44205614D4}" srcOrd="1" destOrd="0" presId="urn:microsoft.com/office/officeart/2005/8/layout/hProcess7#1"/>
    <dgm:cxn modelId="{F9255FC9-BDB9-4CEB-BB71-13DD5277DB1A}" type="presParOf" srcId="{EAFE0007-3D5A-4E64-9CF6-8F88186DE810}" destId="{70D2F942-9A55-4868-9897-C65DACEFCC1A}" srcOrd="2" destOrd="0" presId="urn:microsoft.com/office/officeart/2005/8/layout/hProcess7#1"/>
    <dgm:cxn modelId="{371E8D5A-BF2B-4B7C-9241-7F32FCC5CC4A}" type="presParOf" srcId="{2994875D-8558-47C5-8600-A2A36D7C4513}" destId="{5855F3D8-B05C-4DBC-BA0D-1E73707A1B1F}" srcOrd="3" destOrd="0" presId="urn:microsoft.com/office/officeart/2005/8/layout/hProcess7#1"/>
    <dgm:cxn modelId="{A69C3752-0334-4990-8F17-0263A5FA5DA4}" type="presParOf" srcId="{2994875D-8558-47C5-8600-A2A36D7C4513}" destId="{9DFE832C-EC73-4CDA-B82B-47F387149FF4}" srcOrd="4" destOrd="0" presId="urn:microsoft.com/office/officeart/2005/8/layout/hProcess7#1"/>
    <dgm:cxn modelId="{2398665A-0A0E-419C-9312-02B99EABD10E}" type="presParOf" srcId="{9DFE832C-EC73-4CDA-B82B-47F387149FF4}" destId="{23B861B3-1149-4EFA-BE93-24C02351A9DD}" srcOrd="0" destOrd="0" presId="urn:microsoft.com/office/officeart/2005/8/layout/hProcess7#1"/>
    <dgm:cxn modelId="{C84E3405-F069-4A2C-BD30-23F2F7D13155}" type="presParOf" srcId="{9DFE832C-EC73-4CDA-B82B-47F387149FF4}" destId="{8BA3E36F-D338-4A02-B978-9661C5A99776}" srcOrd="1" destOrd="0" presId="urn:microsoft.com/office/officeart/2005/8/layout/hProcess7#1"/>
    <dgm:cxn modelId="{E677A292-B2A3-452A-B37B-214DFB422CD7}" type="presParOf" srcId="{9DFE832C-EC73-4CDA-B82B-47F387149FF4}" destId="{89D4B1EB-6FEB-44CF-A574-A0045D92B335}" srcOrd="2" destOrd="0" presId="urn:microsoft.com/office/officeart/2005/8/layout/hProcess7#1"/>
    <dgm:cxn modelId="{5603865D-FDFB-44E0-8367-23C4453A0963}" type="presParOf" srcId="{2994875D-8558-47C5-8600-A2A36D7C4513}" destId="{92EBA306-8EB0-445C-85B0-017CAC6B65B0}" srcOrd="5" destOrd="0" presId="urn:microsoft.com/office/officeart/2005/8/layout/hProcess7#1"/>
    <dgm:cxn modelId="{F2CEB870-C142-484A-A02C-2EF8497BE207}" type="presParOf" srcId="{2994875D-8558-47C5-8600-A2A36D7C4513}" destId="{39D7515C-90B5-48F9-A991-4BF4A1F5A19D}" srcOrd="6" destOrd="0" presId="urn:microsoft.com/office/officeart/2005/8/layout/hProcess7#1"/>
    <dgm:cxn modelId="{A2880C47-769A-46ED-8288-C38C869539BB}" type="presParOf" srcId="{39D7515C-90B5-48F9-A991-4BF4A1F5A19D}" destId="{EC8596FC-6151-418A-BC30-6000E72BDB59}" srcOrd="0" destOrd="0" presId="urn:microsoft.com/office/officeart/2005/8/layout/hProcess7#1"/>
    <dgm:cxn modelId="{BFB178BE-7F97-4F96-B9FE-432480352D91}" type="presParOf" srcId="{39D7515C-90B5-48F9-A991-4BF4A1F5A19D}" destId="{DD67F985-DE21-4F0B-BB7F-87B934666693}" srcOrd="1" destOrd="0" presId="urn:microsoft.com/office/officeart/2005/8/layout/hProcess7#1"/>
    <dgm:cxn modelId="{3E8FB9EA-EFFD-4060-B716-9E44D7325C90}" type="presParOf" srcId="{39D7515C-90B5-48F9-A991-4BF4A1F5A19D}" destId="{ACFB2D9A-5149-42FD-82F0-C5D4F59BAC81}" srcOrd="2" destOrd="0" presId="urn:microsoft.com/office/officeart/2005/8/layout/hProcess7#1"/>
    <dgm:cxn modelId="{E7A5BCCC-B943-41A1-9447-67819980D8C1}" type="presParOf" srcId="{2994875D-8558-47C5-8600-A2A36D7C4513}" destId="{56B2CD0C-1B1E-4FEB-A95E-61CEA3857A26}" srcOrd="7" destOrd="0" presId="urn:microsoft.com/office/officeart/2005/8/layout/hProcess7#1"/>
    <dgm:cxn modelId="{952A001A-F000-4E75-A97B-487B5B2D0C58}" type="presParOf" srcId="{2994875D-8558-47C5-8600-A2A36D7C4513}" destId="{9B9991A9-AC38-4E25-B88D-12F44DE8A9F3}" srcOrd="8" destOrd="0" presId="urn:microsoft.com/office/officeart/2005/8/layout/hProcess7#1"/>
    <dgm:cxn modelId="{C7B2DA71-3CAC-4705-B05B-A1DC85834ACD}" type="presParOf" srcId="{9B9991A9-AC38-4E25-B88D-12F44DE8A9F3}" destId="{02957934-0D2C-4ECB-A337-94B29DC77D71}" srcOrd="0" destOrd="0" presId="urn:microsoft.com/office/officeart/2005/8/layout/hProcess7#1"/>
    <dgm:cxn modelId="{3774284A-F509-49C6-8CCC-C3B99866BED6}" type="presParOf" srcId="{9B9991A9-AC38-4E25-B88D-12F44DE8A9F3}" destId="{4E2735D5-973D-4134-B78E-067474EE84E5}" srcOrd="1" destOrd="0" presId="urn:microsoft.com/office/officeart/2005/8/layout/hProcess7#1"/>
    <dgm:cxn modelId="{8B2B59F4-7323-49F8-A946-C2138B789F8E}" type="presParOf" srcId="{9B9991A9-AC38-4E25-B88D-12F44DE8A9F3}" destId="{EE67AE3A-F3D8-4007-9688-80451CBDAE20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ACAA0-9D7C-47D9-ADC7-0D771FFF3691}">
      <dsp:nvSpPr>
        <dsp:cNvPr id="0" name=""/>
        <dsp:cNvSpPr/>
      </dsp:nvSpPr>
      <dsp:spPr>
        <a:xfrm>
          <a:off x="3264" y="870461"/>
          <a:ext cx="1427504" cy="14737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Зайти на сайт </a:t>
          </a:r>
          <a:r>
            <a:rPr lang="en-US" sz="1500" kern="1200" dirty="0" smtClean="0"/>
            <a:t>www.dnevnik-lms.ru</a:t>
          </a:r>
          <a:endParaRPr lang="ru-RU" sz="1500" kern="1200" dirty="0"/>
        </a:p>
      </dsp:txBody>
      <dsp:txXfrm>
        <a:off x="45074" y="912271"/>
        <a:ext cx="1343884" cy="1390166"/>
      </dsp:txXfrm>
    </dsp:sp>
    <dsp:sp modelId="{DD522EA2-CE44-428A-A45E-3C6AE1A449BA}">
      <dsp:nvSpPr>
        <dsp:cNvPr id="0" name=""/>
        <dsp:cNvSpPr/>
      </dsp:nvSpPr>
      <dsp:spPr>
        <a:xfrm>
          <a:off x="1573519" y="1430344"/>
          <a:ext cx="302630" cy="3540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1573519" y="1501148"/>
        <a:ext cx="211841" cy="212413"/>
      </dsp:txXfrm>
    </dsp:sp>
    <dsp:sp modelId="{6B3C3A85-41E1-4B9C-8A4F-7155452BE80D}">
      <dsp:nvSpPr>
        <dsp:cNvPr id="0" name=""/>
        <dsp:cNvSpPr/>
      </dsp:nvSpPr>
      <dsp:spPr>
        <a:xfrm>
          <a:off x="2001770" y="870461"/>
          <a:ext cx="1427504" cy="14737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Нажать на ссылку «Подключить школу»</a:t>
          </a:r>
          <a:endParaRPr lang="ru-RU" sz="1500" kern="1200" dirty="0"/>
        </a:p>
      </dsp:txBody>
      <dsp:txXfrm>
        <a:off x="2043580" y="912271"/>
        <a:ext cx="1343884" cy="1390166"/>
      </dsp:txXfrm>
    </dsp:sp>
    <dsp:sp modelId="{9DDE5ADB-BA89-473C-B7AC-4A26AE7990A0}">
      <dsp:nvSpPr>
        <dsp:cNvPr id="0" name=""/>
        <dsp:cNvSpPr/>
      </dsp:nvSpPr>
      <dsp:spPr>
        <a:xfrm>
          <a:off x="3572025" y="1430344"/>
          <a:ext cx="302630" cy="3540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3572025" y="1501148"/>
        <a:ext cx="211841" cy="212413"/>
      </dsp:txXfrm>
    </dsp:sp>
    <dsp:sp modelId="{0C1E4695-801A-4170-9DE5-C03047EDBD5A}">
      <dsp:nvSpPr>
        <dsp:cNvPr id="0" name=""/>
        <dsp:cNvSpPr/>
      </dsp:nvSpPr>
      <dsp:spPr>
        <a:xfrm>
          <a:off x="4000276" y="870461"/>
          <a:ext cx="1427504" cy="14737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Заполнить форму</a:t>
          </a:r>
          <a:endParaRPr lang="ru-RU" sz="1500" kern="1200" dirty="0"/>
        </a:p>
      </dsp:txBody>
      <dsp:txXfrm>
        <a:off x="4042086" y="912271"/>
        <a:ext cx="1343884" cy="1390166"/>
      </dsp:txXfrm>
    </dsp:sp>
    <dsp:sp modelId="{6C7D347B-4F39-482C-9D62-A31F48434DE1}">
      <dsp:nvSpPr>
        <dsp:cNvPr id="0" name=""/>
        <dsp:cNvSpPr/>
      </dsp:nvSpPr>
      <dsp:spPr>
        <a:xfrm>
          <a:off x="5570531" y="1430344"/>
          <a:ext cx="302630" cy="3540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5570531" y="1501148"/>
        <a:ext cx="211841" cy="212413"/>
      </dsp:txXfrm>
    </dsp:sp>
    <dsp:sp modelId="{8DDD19A8-7CCB-4CFA-A074-3FE96BCCC762}">
      <dsp:nvSpPr>
        <dsp:cNvPr id="0" name=""/>
        <dsp:cNvSpPr/>
      </dsp:nvSpPr>
      <dsp:spPr>
        <a:xfrm>
          <a:off x="5998782" y="870461"/>
          <a:ext cx="1427504" cy="14737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Прикрепить к форме сканы устава школы, лицензии и свидетельства  аккредитации</a:t>
          </a:r>
          <a:endParaRPr lang="ru-RU" sz="1500" kern="1200" dirty="0"/>
        </a:p>
      </dsp:txBody>
      <dsp:txXfrm>
        <a:off x="6040592" y="912271"/>
        <a:ext cx="1343884" cy="13901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ACAA0-9D7C-47D9-ADC7-0D771FFF3691}">
      <dsp:nvSpPr>
        <dsp:cNvPr id="0" name=""/>
        <dsp:cNvSpPr/>
      </dsp:nvSpPr>
      <dsp:spPr>
        <a:xfrm>
          <a:off x="3547" y="1156994"/>
          <a:ext cx="1551038" cy="19722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 течение 1 рабочего дня после подачи заявки получить подтверждение о регистрации</a:t>
          </a:r>
          <a:endParaRPr lang="ru-RU" sz="1400" kern="1200" dirty="0"/>
        </a:p>
      </dsp:txBody>
      <dsp:txXfrm>
        <a:off x="48975" y="1202422"/>
        <a:ext cx="1460182" cy="1881435"/>
      </dsp:txXfrm>
    </dsp:sp>
    <dsp:sp modelId="{DD522EA2-CE44-428A-A45E-3C6AE1A449BA}">
      <dsp:nvSpPr>
        <dsp:cNvPr id="0" name=""/>
        <dsp:cNvSpPr/>
      </dsp:nvSpPr>
      <dsp:spPr>
        <a:xfrm rot="21578258">
          <a:off x="1719580" y="1943756"/>
          <a:ext cx="349802" cy="3846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1719581" y="2021019"/>
        <a:ext cx="244861" cy="230795"/>
      </dsp:txXfrm>
    </dsp:sp>
    <dsp:sp modelId="{6B3C3A85-41E1-4B9C-8A4F-7155452BE80D}">
      <dsp:nvSpPr>
        <dsp:cNvPr id="0" name=""/>
        <dsp:cNvSpPr/>
      </dsp:nvSpPr>
      <dsp:spPr>
        <a:xfrm>
          <a:off x="2214577" y="1143010"/>
          <a:ext cx="1551038" cy="19722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Заполнить базовые данные (списки предметов, классов, расписание)</a:t>
          </a:r>
          <a:endParaRPr lang="ru-RU" sz="1400" kern="1200" dirty="0"/>
        </a:p>
      </dsp:txBody>
      <dsp:txXfrm>
        <a:off x="2260005" y="1188438"/>
        <a:ext cx="1460182" cy="1881435"/>
      </dsp:txXfrm>
    </dsp:sp>
    <dsp:sp modelId="{9DDE5ADB-BA89-473C-B7AC-4A26AE7990A0}">
      <dsp:nvSpPr>
        <dsp:cNvPr id="0" name=""/>
        <dsp:cNvSpPr/>
      </dsp:nvSpPr>
      <dsp:spPr>
        <a:xfrm rot="22549">
          <a:off x="3910822" y="1943876"/>
          <a:ext cx="307851" cy="3846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3910823" y="2020504"/>
        <a:ext cx="215496" cy="230795"/>
      </dsp:txXfrm>
    </dsp:sp>
    <dsp:sp modelId="{0C1E4695-801A-4170-9DE5-C03047EDBD5A}">
      <dsp:nvSpPr>
        <dsp:cNvPr id="0" name=""/>
        <dsp:cNvSpPr/>
      </dsp:nvSpPr>
      <dsp:spPr>
        <a:xfrm>
          <a:off x="4346454" y="1156994"/>
          <a:ext cx="1551038" cy="19722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 списках пользователей (учителей, родителей , учеников) указать их адреса электронной почты</a:t>
          </a:r>
          <a:endParaRPr lang="ru-RU" sz="1400" kern="1200" dirty="0"/>
        </a:p>
      </dsp:txBody>
      <dsp:txXfrm>
        <a:off x="4391882" y="1202422"/>
        <a:ext cx="1460182" cy="1881435"/>
      </dsp:txXfrm>
    </dsp:sp>
    <dsp:sp modelId="{6C7D347B-4F39-482C-9D62-A31F48434DE1}">
      <dsp:nvSpPr>
        <dsp:cNvPr id="0" name=""/>
        <dsp:cNvSpPr/>
      </dsp:nvSpPr>
      <dsp:spPr>
        <a:xfrm>
          <a:off x="6052596" y="1950811"/>
          <a:ext cx="328820" cy="3846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6052596" y="2027742"/>
        <a:ext cx="230174" cy="230795"/>
      </dsp:txXfrm>
    </dsp:sp>
    <dsp:sp modelId="{8DDD19A8-7CCB-4CFA-A074-3FE96BCCC762}">
      <dsp:nvSpPr>
        <dsp:cNvPr id="0" name=""/>
        <dsp:cNvSpPr/>
      </dsp:nvSpPr>
      <dsp:spPr>
        <a:xfrm>
          <a:off x="6517908" y="1156994"/>
          <a:ext cx="1551038" cy="19722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Пользователи самостоятельно регистрируются на </a:t>
          </a:r>
          <a:r>
            <a:rPr lang="en-US" sz="1400" kern="1200" dirty="0" smtClean="0"/>
            <a:t>www.dnevnik-lms.ru</a:t>
          </a:r>
          <a:r>
            <a:rPr lang="ru-RU" sz="1400" kern="1200" dirty="0" smtClean="0"/>
            <a:t> и получают логин и пароль на свой адрес электронной почты</a:t>
          </a:r>
          <a:endParaRPr lang="ru-RU" sz="1400" kern="1200" dirty="0"/>
        </a:p>
      </dsp:txBody>
      <dsp:txXfrm>
        <a:off x="6563336" y="1202422"/>
        <a:ext cx="1460182" cy="18814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D5CE2F-37DB-41B0-8CCF-54211CA351DC}">
      <dsp:nvSpPr>
        <dsp:cNvPr id="0" name=""/>
        <dsp:cNvSpPr/>
      </dsp:nvSpPr>
      <dsp:spPr>
        <a:xfrm>
          <a:off x="540" y="0"/>
          <a:ext cx="2326618" cy="250033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</a:rPr>
            <a:t>ДНЕВНИК-</a:t>
          </a:r>
          <a:r>
            <a:rPr lang="en-US" sz="2000" kern="1200" dirty="0" smtClean="0">
              <a:solidFill>
                <a:schemeClr val="accent6">
                  <a:lumMod val="50000"/>
                </a:schemeClr>
              </a:solidFill>
            </a:rPr>
            <a:t>LMS </a:t>
          </a:r>
          <a:endParaRPr lang="ru-RU" sz="2000" kern="1200" dirty="0">
            <a:solidFill>
              <a:schemeClr val="accent6">
                <a:lumMod val="50000"/>
              </a:schemeClr>
            </a:solidFill>
          </a:endParaRPr>
        </a:p>
      </dsp:txBody>
      <dsp:txXfrm rot="16200000">
        <a:off x="-791932" y="792473"/>
        <a:ext cx="2050270" cy="465323"/>
      </dsp:txXfrm>
    </dsp:sp>
    <dsp:sp modelId="{4B94A9C6-1C19-4F3E-8A01-77E64425E09A}">
      <dsp:nvSpPr>
        <dsp:cNvPr id="0" name=""/>
        <dsp:cNvSpPr/>
      </dsp:nvSpPr>
      <dsp:spPr>
        <a:xfrm>
          <a:off x="465864" y="0"/>
          <a:ext cx="1733330" cy="250033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Контроль успеваемости + </a:t>
          </a:r>
          <a:r>
            <a:rPr lang="en-US" sz="2000" kern="1200" dirty="0" smtClean="0"/>
            <a:t>on-line </a:t>
          </a:r>
          <a:r>
            <a:rPr lang="ru-RU" sz="2000" kern="1200" dirty="0" smtClean="0"/>
            <a:t>сервисы</a:t>
          </a:r>
          <a:endParaRPr lang="en-US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</a:rPr>
            <a:t>БЕСПЛАТНО!</a:t>
          </a:r>
          <a:r>
            <a:rPr lang="ru-RU" sz="2000" kern="1200" dirty="0" smtClean="0"/>
            <a:t> </a:t>
          </a:r>
          <a:endParaRPr lang="ru-RU" sz="2000" kern="1200" dirty="0"/>
        </a:p>
      </dsp:txBody>
      <dsp:txXfrm>
        <a:off x="465864" y="0"/>
        <a:ext cx="1733330" cy="2500330"/>
      </dsp:txXfrm>
    </dsp:sp>
    <dsp:sp modelId="{23B861B3-1149-4EFA-BE93-24C02351A9DD}">
      <dsp:nvSpPr>
        <dsp:cNvPr id="0" name=""/>
        <dsp:cNvSpPr/>
      </dsp:nvSpPr>
      <dsp:spPr>
        <a:xfrm>
          <a:off x="2393653" y="0"/>
          <a:ext cx="2326618" cy="250033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accent6">
                  <a:lumMod val="50000"/>
                </a:schemeClr>
              </a:solidFill>
            </a:rPr>
            <a:t>LMS</a:t>
          </a: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</a:rPr>
            <a:t>_ШКОЛА</a:t>
          </a:r>
          <a:endParaRPr lang="ru-RU" sz="2000" kern="1200" dirty="0">
            <a:solidFill>
              <a:schemeClr val="accent6">
                <a:lumMod val="50000"/>
              </a:schemeClr>
            </a:solidFill>
          </a:endParaRPr>
        </a:p>
      </dsp:txBody>
      <dsp:txXfrm rot="16200000">
        <a:off x="1601180" y="792473"/>
        <a:ext cx="2050270" cy="465323"/>
      </dsp:txXfrm>
    </dsp:sp>
    <dsp:sp modelId="{D4FC0B50-80C1-4A31-8FEB-FB44205614D4}">
      <dsp:nvSpPr>
        <dsp:cNvPr id="0" name=""/>
        <dsp:cNvSpPr/>
      </dsp:nvSpPr>
      <dsp:spPr>
        <a:xfrm rot="5400000">
          <a:off x="2236570" y="1968120"/>
          <a:ext cx="367305" cy="348992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9D4B1EB-6FEB-44CF-A574-A0045D92B335}">
      <dsp:nvSpPr>
        <dsp:cNvPr id="0" name=""/>
        <dsp:cNvSpPr/>
      </dsp:nvSpPr>
      <dsp:spPr>
        <a:xfrm>
          <a:off x="2858977" y="0"/>
          <a:ext cx="1733330" cy="250033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Система управления ОУ</a:t>
          </a:r>
          <a:endParaRPr lang="ru-RU" sz="2000" kern="1200" dirty="0"/>
        </a:p>
      </dsp:txBody>
      <dsp:txXfrm>
        <a:off x="2858977" y="0"/>
        <a:ext cx="1733330" cy="2500330"/>
      </dsp:txXfrm>
    </dsp:sp>
    <dsp:sp modelId="{02957934-0D2C-4ECB-A337-94B29DC77D71}">
      <dsp:nvSpPr>
        <dsp:cNvPr id="0" name=""/>
        <dsp:cNvSpPr/>
      </dsp:nvSpPr>
      <dsp:spPr>
        <a:xfrm>
          <a:off x="4816640" y="0"/>
          <a:ext cx="2326618" cy="250033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8580" rIns="88900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accent6">
                  <a:lumMod val="50000"/>
                </a:schemeClr>
              </a:solidFill>
            </a:rPr>
            <a:t>LMS</a:t>
          </a: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</a:rPr>
            <a:t>_АНАЛИТИКА</a:t>
          </a:r>
          <a:endParaRPr lang="ru-RU" sz="2000" kern="1200" dirty="0">
            <a:solidFill>
              <a:schemeClr val="accent6">
                <a:lumMod val="50000"/>
              </a:schemeClr>
            </a:solidFill>
          </a:endParaRPr>
        </a:p>
      </dsp:txBody>
      <dsp:txXfrm rot="16200000">
        <a:off x="4024167" y="792473"/>
        <a:ext cx="2050270" cy="465323"/>
      </dsp:txXfrm>
    </dsp:sp>
    <dsp:sp modelId="{DD67F985-DE21-4F0B-BB7F-87B934666693}">
      <dsp:nvSpPr>
        <dsp:cNvPr id="0" name=""/>
        <dsp:cNvSpPr/>
      </dsp:nvSpPr>
      <dsp:spPr>
        <a:xfrm rot="5400000">
          <a:off x="4644621" y="1968120"/>
          <a:ext cx="367305" cy="348992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E67AE3A-F3D8-4007-9688-80451CBDAE20}">
      <dsp:nvSpPr>
        <dsp:cNvPr id="0" name=""/>
        <dsp:cNvSpPr/>
      </dsp:nvSpPr>
      <dsp:spPr>
        <a:xfrm>
          <a:off x="5281964" y="0"/>
          <a:ext cx="1733330" cy="2500330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Централизованная отчетность для департаментов и министерств образования</a:t>
          </a:r>
        </a:p>
      </dsp:txBody>
      <dsp:txXfrm>
        <a:off x="5281964" y="0"/>
        <a:ext cx="1733330" cy="2500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717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717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086A5-1684-4A10-803F-85B5674C33C5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13635038"/>
            <a:ext cx="4302125" cy="717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925" y="13635038"/>
            <a:ext cx="4302125" cy="717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9157D-BE4F-4378-B476-86AB667182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924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718592"/>
          </a:xfrm>
          <a:prstGeom prst="rect">
            <a:avLst/>
          </a:prstGeom>
        </p:spPr>
        <p:txBody>
          <a:bodyPr vert="horz" lIns="132743" tIns="66372" rIns="132743" bIns="66372" rtlCol="0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1696" y="0"/>
            <a:ext cx="4302625" cy="718592"/>
          </a:xfrm>
          <a:prstGeom prst="rect">
            <a:avLst/>
          </a:prstGeom>
        </p:spPr>
        <p:txBody>
          <a:bodyPr vert="horz" lIns="132743" tIns="66372" rIns="132743" bIns="66372" rtlCol="0"/>
          <a:lstStyle>
            <a:lvl1pPr algn="r">
              <a:defRPr sz="1700"/>
            </a:lvl1pPr>
          </a:lstStyle>
          <a:p>
            <a:fld id="{52327298-9FA9-4FBA-B3E2-BF1D31ACA287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076325"/>
            <a:ext cx="7177088" cy="538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43" tIns="66372" rIns="132743" bIns="6637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1" y="6818586"/>
            <a:ext cx="7942238" cy="6460437"/>
          </a:xfrm>
          <a:prstGeom prst="rect">
            <a:avLst/>
          </a:prstGeom>
        </p:spPr>
        <p:txBody>
          <a:bodyPr vert="horz" lIns="132743" tIns="66372" rIns="132743" bIns="6637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634878"/>
            <a:ext cx="4302625" cy="718590"/>
          </a:xfrm>
          <a:prstGeom prst="rect">
            <a:avLst/>
          </a:prstGeom>
        </p:spPr>
        <p:txBody>
          <a:bodyPr vert="horz" lIns="132743" tIns="66372" rIns="132743" bIns="66372" rtlCol="0" anchor="b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1696" y="13634878"/>
            <a:ext cx="4302625" cy="718590"/>
          </a:xfrm>
          <a:prstGeom prst="rect">
            <a:avLst/>
          </a:prstGeom>
        </p:spPr>
        <p:txBody>
          <a:bodyPr vert="horz" lIns="132743" tIns="66372" rIns="132743" bIns="66372" rtlCol="0" anchor="b"/>
          <a:lstStyle>
            <a:lvl1pPr algn="r">
              <a:defRPr sz="1700"/>
            </a:lvl1pPr>
          </a:lstStyle>
          <a:p>
            <a:fld id="{093CBB84-4080-440A-B227-B53509BB9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8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078689" indent="-41488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659522" indent="-33190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323330" indent="-33190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987139" indent="-33190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650948" indent="-3319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4314756" indent="-3319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978565" indent="-3319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5642374" indent="-3319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894E798-C830-4966-A6C4-D0B132B8BA29}" type="slidenum">
              <a:rPr lang="ru-RU" smtClean="0">
                <a:solidFill>
                  <a:prstClr val="black"/>
                </a:solidFill>
              </a:rPr>
              <a:pPr eaLnBrk="1" hangingPunct="1"/>
              <a:t>41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45061" name="Верхний колонтитул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078689" indent="-41488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659522" indent="-33190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323330" indent="-33190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987139" indent="-33190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650948" indent="-3319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4314756" indent="-3319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978565" indent="-3319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5642374" indent="-33190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7384"/>
            <a:ext cx="9144000" cy="609061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Rounded MT Bold" pitchFamily="34" charset="0"/>
              </a:rPr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7187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6DE4A-08E4-4DAA-BC6B-C9476AB7F1D1}" type="datetimeFigureOut">
              <a:rPr lang="ru-RU" smtClean="0"/>
              <a:pPr/>
              <a:t>30.04.2013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319B6-6DF4-4D1B-85EA-1CFC0FF0F9A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29520" y="428604"/>
            <a:ext cx="1428760" cy="63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 userDrawn="1"/>
        </p:nvSpPr>
        <p:spPr>
          <a:xfrm>
            <a:off x="857224" y="5857892"/>
            <a:ext cx="34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www.dnevnik-lms.ru</a:t>
            </a: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www. lms-school.ru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9388" y="6143644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8-800-555-3-777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6DE4A-08E4-4DAA-BC6B-C9476AB7F1D1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319B6-6DF4-4D1B-85EA-1CFC0FF0F9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6DE4A-08E4-4DAA-BC6B-C9476AB7F1D1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319B6-6DF4-4D1B-85EA-1CFC0FF0F9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 userDrawn="1"/>
        </p:nvGrpSpPr>
        <p:grpSpPr bwMode="auto">
          <a:xfrm flipV="1">
            <a:off x="6143625" y="4143375"/>
            <a:ext cx="2714625" cy="2500313"/>
            <a:chOff x="8001024" y="142852"/>
            <a:chExt cx="1000132" cy="1000132"/>
          </a:xfrm>
        </p:grpSpPr>
        <p:sp>
          <p:nvSpPr>
            <p:cNvPr id="5" name="Прямоугольник 4"/>
            <p:cNvSpPr/>
            <p:nvPr userDrawn="1"/>
          </p:nvSpPr>
          <p:spPr>
            <a:xfrm>
              <a:off x="8001024" y="142852"/>
              <a:ext cx="286003" cy="28575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рямоугольник 5"/>
            <p:cNvSpPr/>
            <p:nvPr userDrawn="1"/>
          </p:nvSpPr>
          <p:spPr>
            <a:xfrm>
              <a:off x="8358381" y="499724"/>
              <a:ext cx="285418" cy="285752"/>
            </a:xfrm>
            <a:prstGeom prst="rect">
              <a:avLst/>
            </a:prstGeom>
            <a:solidFill>
              <a:srgbClr val="FF99FF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Прямоугольник 6"/>
            <p:cNvSpPr/>
            <p:nvPr userDrawn="1"/>
          </p:nvSpPr>
          <p:spPr>
            <a:xfrm>
              <a:off x="8715154" y="857232"/>
              <a:ext cx="286002" cy="28575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Скругленный прямоугольник 7"/>
            <p:cNvSpPr/>
            <p:nvPr userDrawn="1"/>
          </p:nvSpPr>
          <p:spPr>
            <a:xfrm>
              <a:off x="8358381" y="142852"/>
              <a:ext cx="285418" cy="285752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Скругленный прямоугольник 8"/>
            <p:cNvSpPr/>
            <p:nvPr userDrawn="1"/>
          </p:nvSpPr>
          <p:spPr>
            <a:xfrm>
              <a:off x="8715154" y="499724"/>
              <a:ext cx="286002" cy="28575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Прямоугольник 9"/>
            <p:cNvSpPr/>
            <p:nvPr userDrawn="1"/>
          </p:nvSpPr>
          <p:spPr>
            <a:xfrm>
              <a:off x="8715154" y="142852"/>
              <a:ext cx="286002" cy="285752"/>
            </a:xfrm>
            <a:prstGeom prst="rect">
              <a:avLst/>
            </a:prstGeom>
            <a:solidFill>
              <a:srgbClr val="FF99FF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366712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sz="4000" b="1" cap="none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714752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15063"/>
            <a:ext cx="2133600" cy="365125"/>
          </a:xfrm>
        </p:spPr>
        <p:txBody>
          <a:bodyPr/>
          <a:lstStyle>
            <a:lvl1pPr>
              <a:defRPr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F8E2C-BBB5-4649-8EEA-6C5C393EDE5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542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6072188"/>
            <a:ext cx="207168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 userDrawn="1"/>
        </p:nvCxnSpPr>
        <p:spPr>
          <a:xfrm rot="10800000">
            <a:off x="428625" y="6143625"/>
            <a:ext cx="614362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500063" y="6237288"/>
            <a:ext cx="3208337" cy="42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100" dirty="0">
                <a:solidFill>
                  <a:srgbClr val="7F7F7F"/>
                </a:solidFill>
              </a:rPr>
              <a:t>Москва, наб. Академика Туполева 15 корп. 2</a:t>
            </a:r>
            <a:endParaRPr lang="en-US" sz="1100" dirty="0">
              <a:solidFill>
                <a:srgbClr val="7F7F7F"/>
              </a:solidFill>
            </a:endParaRPr>
          </a:p>
          <a:p>
            <a:pPr>
              <a:defRPr/>
            </a:pPr>
            <a:r>
              <a:rPr lang="ru-RU" sz="1100" dirty="0">
                <a:solidFill>
                  <a:srgbClr val="7F7F7F"/>
                </a:solidFill>
              </a:rPr>
              <a:t>Санкт-Петербург, ул. </a:t>
            </a:r>
            <a:r>
              <a:rPr lang="ru-RU" sz="1100" dirty="0" err="1">
                <a:solidFill>
                  <a:srgbClr val="7F7F7F"/>
                </a:solidFill>
              </a:rPr>
              <a:t>Новолитовская</a:t>
            </a:r>
            <a:r>
              <a:rPr lang="ru-RU" sz="1100" dirty="0">
                <a:solidFill>
                  <a:srgbClr val="7F7F7F"/>
                </a:solidFill>
              </a:rPr>
              <a:t>, 15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35375" y="6237288"/>
            <a:ext cx="2881313" cy="42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7F7F7F"/>
                </a:solidFill>
              </a:rPr>
              <a:t>www.nintegra.ru, info@nintegra.ru</a:t>
            </a:r>
          </a:p>
          <a:p>
            <a:pPr>
              <a:defRPr/>
            </a:pPr>
            <a:r>
              <a:rPr lang="en-US" sz="1100">
                <a:solidFill>
                  <a:srgbClr val="7F7F7F"/>
                </a:solidFill>
              </a:rPr>
              <a:t>www.lms-school.ru; info@lms-school.ru</a:t>
            </a:r>
            <a:endParaRPr lang="ru-RU" sz="1100" dirty="0">
              <a:solidFill>
                <a:srgbClr val="7F7F7F"/>
              </a:solidFill>
            </a:endParaRPr>
          </a:p>
        </p:txBody>
      </p:sp>
      <p:grpSp>
        <p:nvGrpSpPr>
          <p:cNvPr id="8" name="Группа 10"/>
          <p:cNvGrpSpPr>
            <a:grpSpLocks/>
          </p:cNvGrpSpPr>
          <p:nvPr userDrawn="1"/>
        </p:nvGrpSpPr>
        <p:grpSpPr bwMode="auto">
          <a:xfrm>
            <a:off x="8001000" y="142875"/>
            <a:ext cx="1000125" cy="1000125"/>
            <a:chOff x="8001024" y="142852"/>
            <a:chExt cx="1000132" cy="1000132"/>
          </a:xfrm>
        </p:grpSpPr>
        <p:sp>
          <p:nvSpPr>
            <p:cNvPr id="9" name="Прямоугольник 8"/>
            <p:cNvSpPr/>
            <p:nvPr userDrawn="1"/>
          </p:nvSpPr>
          <p:spPr>
            <a:xfrm>
              <a:off x="8001024" y="142852"/>
              <a:ext cx="285752" cy="28575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Прямоугольник 9"/>
            <p:cNvSpPr/>
            <p:nvPr userDrawn="1"/>
          </p:nvSpPr>
          <p:spPr>
            <a:xfrm>
              <a:off x="8358215" y="500043"/>
              <a:ext cx="285752" cy="285752"/>
            </a:xfrm>
            <a:prstGeom prst="rect">
              <a:avLst/>
            </a:prstGeom>
            <a:solidFill>
              <a:srgbClr val="FF99FF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" name="Прямоугольник 10"/>
            <p:cNvSpPr/>
            <p:nvPr userDrawn="1"/>
          </p:nvSpPr>
          <p:spPr>
            <a:xfrm>
              <a:off x="8715404" y="857232"/>
              <a:ext cx="285752" cy="285752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Скругленный прямоугольник 11"/>
            <p:cNvSpPr/>
            <p:nvPr userDrawn="1"/>
          </p:nvSpPr>
          <p:spPr>
            <a:xfrm>
              <a:off x="8358215" y="142852"/>
              <a:ext cx="285752" cy="285752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Скругленный прямоугольник 12"/>
            <p:cNvSpPr/>
            <p:nvPr userDrawn="1"/>
          </p:nvSpPr>
          <p:spPr>
            <a:xfrm>
              <a:off x="8715404" y="500043"/>
              <a:ext cx="285752" cy="28575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8715404" y="142852"/>
              <a:ext cx="285752" cy="285752"/>
            </a:xfrm>
            <a:prstGeom prst="rect">
              <a:avLst/>
            </a:prstGeom>
            <a:solidFill>
              <a:srgbClr val="FF99FF">
                <a:alpha val="5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>
              <a:defRPr sz="2400" b="1" cap="none" spc="5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086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B8BBC-3C80-43F7-BA29-1305F7C4BE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98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8205B-8770-49C1-8E9C-710D23D6BDB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65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B6612-EB18-4012-B15C-138A3DFC217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0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3D147-559A-4CE9-B1AD-94D6EC64D9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04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724F8-B5AB-4DA8-869E-5D448C73415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78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642BF-8BB1-45A1-8F58-BB39C6F603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0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 anchor="t" anchorCtr="0"/>
          <a:lstStyle>
            <a:lvl1pPr algn="l">
              <a:defRPr lang="ru-RU" sz="2400" b="1" kern="1200" dirty="0" smtClean="0">
                <a:solidFill>
                  <a:srgbClr val="FF6600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86520"/>
            <a:ext cx="2133600" cy="365125"/>
          </a:xfrm>
        </p:spPr>
        <p:txBody>
          <a:bodyPr/>
          <a:lstStyle/>
          <a:p>
            <a:fld id="{2AF6DE4A-08E4-4DAA-BC6B-C9476AB7F1D1}" type="datetimeFigureOut">
              <a:rPr lang="ru-RU" smtClean="0"/>
              <a:pPr/>
              <a:t>30.04.2013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319B6-6DF4-4D1B-85EA-1CFC0FF0F9A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0" y="1000108"/>
            <a:ext cx="8715404" cy="1588"/>
          </a:xfrm>
          <a:prstGeom prst="line">
            <a:avLst/>
          </a:prstGeom>
          <a:ln w="317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428596" y="6072206"/>
            <a:ext cx="25717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www.dnevnik-lms.ru</a:t>
            </a:r>
            <a:br>
              <a:rPr lang="en-US" sz="1100" dirty="0" smtClean="0"/>
            </a:br>
            <a:r>
              <a:rPr lang="en-US" sz="1100" dirty="0" smtClean="0"/>
              <a:t>www.lms-school.ru</a:t>
            </a:r>
            <a:br>
              <a:rPr lang="en-US" sz="1100" dirty="0" smtClean="0"/>
            </a:br>
            <a:r>
              <a:rPr lang="en-US" sz="1100" dirty="0" smtClean="0"/>
              <a:t>8-800-555-3-777</a:t>
            </a:r>
            <a:endParaRPr lang="ru-RU" sz="110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29520" y="6083821"/>
            <a:ext cx="1428760" cy="63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932DD-DF34-4626-9D76-D422CE409A8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158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1EBDE-9CF4-4802-A1A1-F4CF6FB49C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21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E0F8-EE4F-46BE-BAB4-5FC58B247B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4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6DE4A-08E4-4DAA-BC6B-C9476AB7F1D1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319B6-6DF4-4D1B-85EA-1CFC0FF0F9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6DE4A-08E4-4DAA-BC6B-C9476AB7F1D1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319B6-6DF4-4D1B-85EA-1CFC0FF0F9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6DE4A-08E4-4DAA-BC6B-C9476AB7F1D1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319B6-6DF4-4D1B-85EA-1CFC0FF0F9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6DE4A-08E4-4DAA-BC6B-C9476AB7F1D1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319B6-6DF4-4D1B-85EA-1CFC0FF0F9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6DE4A-08E4-4DAA-BC6B-C9476AB7F1D1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319B6-6DF4-4D1B-85EA-1CFC0FF0F9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6DE4A-08E4-4DAA-BC6B-C9476AB7F1D1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319B6-6DF4-4D1B-85EA-1CFC0FF0F9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6DE4A-08E4-4DAA-BC6B-C9476AB7F1D1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319B6-6DF4-4D1B-85EA-1CFC0FF0F9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6DE4A-08E4-4DAA-BC6B-C9476AB7F1D1}" type="datetimeFigureOut">
              <a:rPr lang="ru-RU" smtClean="0"/>
              <a:pPr/>
              <a:t>30.04.2013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319B6-6DF4-4D1B-85EA-1CFC0FF0F9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BCA67FD-957E-4E7C-AD37-7AC092BF56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4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4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hyperlink" Target="http://www.headwind.ru/img/bulk_sms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lob.freent.de/contentblob/2028270/teaserImg847x565/artikelbild.jpg" TargetMode="External"/><Relationship Id="rId5" Type="http://schemas.openxmlformats.org/officeDocument/2006/relationships/image" Target="../media/image48.jpeg"/><Relationship Id="rId4" Type="http://schemas.openxmlformats.org/officeDocument/2006/relationships/hyperlink" Target="http://www.bradshaw-kimbrel.com/images/uploads/email_marketing.jp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nintegra.ru" TargetMode="External"/><Relationship Id="rId5" Type="http://schemas.openxmlformats.org/officeDocument/2006/relationships/hyperlink" Target="mailto:info@lms-school.ru" TargetMode="External"/><Relationship Id="rId4" Type="http://schemas.openxmlformats.org/officeDocument/2006/relationships/hyperlink" Target="http://www.lms-school.r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Бесплатный </a:t>
            </a:r>
            <a:r>
              <a:rPr lang="en-US" sz="2800" dirty="0" smtClean="0"/>
              <a:t>web-</a:t>
            </a:r>
            <a:r>
              <a:rPr lang="ru-RU" sz="2800" dirty="0" smtClean="0"/>
              <a:t>дневник на </a:t>
            </a:r>
            <a:r>
              <a:rPr lang="en-US" sz="2800" dirty="0" smtClean="0"/>
              <a:t>www.dnevnik-lms.ru</a:t>
            </a:r>
            <a:endParaRPr lang="ru-RU" sz="28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Arial Black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Arial Rounded MT Bold" pitchFamily="34" charset="0"/>
                <a:ea typeface="+mj-ea"/>
                <a:cs typeface="+mj-cs"/>
              </a:rPr>
              <a:t>ДНЕВНИК-</a:t>
            </a:r>
            <a:r>
              <a:rPr kumimoji="0" lang="en-US" sz="4400" b="1" i="0" u="none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Arial Rounded MT Bold" pitchFamily="34" charset="0"/>
                <a:ea typeface="+mj-ea"/>
                <a:cs typeface="+mj-cs"/>
              </a:rPr>
              <a:t>LMS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4" name="Рисунок 3" descr="logo_НИНТЕГРА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57158" y="285728"/>
            <a:ext cx="2995471" cy="814411"/>
          </a:xfrm>
          <a:prstGeom prst="rect">
            <a:avLst/>
          </a:prstGeom>
        </p:spPr>
      </p:pic>
    </p:spTree>
  </p:cSld>
  <p:clrMapOvr>
    <a:masterClrMapping/>
  </p:clrMapOvr>
  <p:transition advTm="513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ДНЕВНИК-</a:t>
            </a:r>
            <a:r>
              <a:rPr lang="en-US" sz="2000" dirty="0" smtClean="0"/>
              <a:t>LMS – </a:t>
            </a:r>
            <a:r>
              <a:rPr sz="2000" smtClean="0"/>
              <a:t>ОЦЕНКИ, РАСПИСАНИЕ, ДОМАШНЕЕ ЗАДАНИЕ </a:t>
            </a:r>
            <a:endParaRPr lang="ru-RU" sz="2000" dirty="0"/>
          </a:p>
        </p:txBody>
      </p:sp>
      <p:pic>
        <p:nvPicPr>
          <p:cNvPr id="3" name="Picture 2" descr="C:\Users\YATKEV~1\AppData\Local\Temp\Rar$DI52.743\Текущая успеваемость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1285" b="2124"/>
          <a:stretch/>
        </p:blipFill>
        <p:spPr bwMode="auto">
          <a:xfrm>
            <a:off x="611560" y="1112493"/>
            <a:ext cx="7164288" cy="489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ДНЕВНИК-</a:t>
            </a:r>
            <a:r>
              <a:rPr lang="en-US" dirty="0" smtClean="0"/>
              <a:t>LMS – </a:t>
            </a:r>
            <a:r>
              <a:rPr smtClean="0"/>
              <a:t>ИТОГОВЫЕ ОЦЕНКИ</a:t>
            </a:r>
            <a:endParaRPr lang="ru-RU" dirty="0"/>
          </a:p>
        </p:txBody>
      </p:sp>
      <p:pic>
        <p:nvPicPr>
          <p:cNvPr id="3" name="Picture 2" descr="C:\Users\YATKEV~1\AppData\Local\Temp\Rar$DI61.049\Итог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2" y="1052736"/>
            <a:ext cx="7340014" cy="50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ДНЕВНИК-</a:t>
            </a:r>
            <a:r>
              <a:rPr lang="en-US" dirty="0" smtClean="0"/>
              <a:t>LMS – </a:t>
            </a:r>
            <a:r>
              <a:rPr smtClean="0"/>
              <a:t>ОБЪЯВЛЕНИЯ</a:t>
            </a:r>
            <a:endParaRPr lang="ru-RU" dirty="0"/>
          </a:p>
        </p:txBody>
      </p:sp>
      <p:pic>
        <p:nvPicPr>
          <p:cNvPr id="3" name="Picture 2" descr="C:\Users\YATKEV~1\AppData\Local\Temp\Rar$DI70.003\Объявлен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3"/>
          <a:stretch/>
        </p:blipFill>
        <p:spPr bwMode="auto">
          <a:xfrm>
            <a:off x="539552" y="1023825"/>
            <a:ext cx="7416824" cy="496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ДНЕВНИК-</a:t>
            </a:r>
            <a:r>
              <a:rPr lang="en-US" dirty="0" smtClean="0"/>
              <a:t>LMS </a:t>
            </a:r>
            <a:r>
              <a:rPr lang="en-US" dirty="0"/>
              <a:t>– </a:t>
            </a:r>
            <a:r>
              <a:rPr smtClean="0"/>
              <a:t>ВОПРОС-ОТВЕТ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58533"/>
            <a:ext cx="7024294" cy="514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ДНЕВНИК-</a:t>
            </a:r>
            <a:r>
              <a:rPr lang="en-US" dirty="0" smtClean="0"/>
              <a:t>LMS </a:t>
            </a:r>
            <a:r>
              <a:rPr lang="en-US" dirty="0"/>
              <a:t>– </a:t>
            </a:r>
            <a:r>
              <a:rPr smtClean="0"/>
              <a:t>МЕНЮ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40950"/>
            <a:ext cx="7024294" cy="512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ДНЕВНИК-</a:t>
            </a:r>
            <a:r>
              <a:rPr lang="en-US" dirty="0" smtClean="0"/>
              <a:t>LMS </a:t>
            </a:r>
            <a:r>
              <a:rPr lang="en-US" dirty="0"/>
              <a:t>– </a:t>
            </a:r>
            <a:r>
              <a:rPr smtClean="0"/>
              <a:t>АДМИНИСТРАЦИЯ</a:t>
            </a:r>
            <a:endParaRPr lang="ru-RU" dirty="0"/>
          </a:p>
        </p:txBody>
      </p:sp>
      <p:pic>
        <p:nvPicPr>
          <p:cNvPr id="6146" name="Picture 2" descr="C:\Users\YATKEV~1\AppData\Local\Temp\Rar$DI84.581\Администраци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"/>
          <a:stretch/>
        </p:blipFill>
        <p:spPr bwMode="auto">
          <a:xfrm>
            <a:off x="539552" y="1031337"/>
            <a:ext cx="7488832" cy="498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ДНЕВНИК-</a:t>
            </a:r>
            <a:r>
              <a:rPr lang="en-US" dirty="0" smtClean="0"/>
              <a:t>LMS </a:t>
            </a:r>
            <a:r>
              <a:rPr lang="en-US" dirty="0"/>
              <a:t>– </a:t>
            </a:r>
            <a:r>
              <a:rPr smtClean="0"/>
              <a:t>ПОРТФОЛИО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7224733" cy="4838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85786" y="428604"/>
          <a:ext cx="7429552" cy="3214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Как подключиться к </a:t>
            </a:r>
            <a:r>
              <a:rPr lang="ru-RU" dirty="0" smtClean="0"/>
              <a:t>ДНЕВНИКУ</a:t>
            </a:r>
            <a:r>
              <a:rPr smtClean="0"/>
              <a:t>-</a:t>
            </a:r>
            <a:r>
              <a:rPr lang="en-US" dirty="0" smtClean="0"/>
              <a:t>LMS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0232" y="2928934"/>
            <a:ext cx="5000660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Как начать использовать </a:t>
            </a:r>
            <a:r>
              <a:rPr lang="ru-RU" dirty="0" smtClean="0"/>
              <a:t>ДНЕВНИК-</a:t>
            </a:r>
            <a:r>
              <a:rPr lang="en-US" dirty="0" smtClean="0"/>
              <a:t>LMS 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857232"/>
          <a:ext cx="8072494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2000" smtClean="0"/>
              <a:t>Ввод данных </a:t>
            </a:r>
            <a:r>
              <a:rPr lang="ru-RU" sz="2000" dirty="0" smtClean="0"/>
              <a:t>–</a:t>
            </a:r>
            <a:r>
              <a:rPr sz="2000" smtClean="0"/>
              <a:t> СПИСКИ КЛАССОВ, УЧИТЕЛЕЙ, ПРЕДМЕТЫ И Т.Д.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448" y="1033257"/>
            <a:ext cx="6830888" cy="461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О компании НИНТЕГРА</a:t>
            </a:r>
            <a:endParaRPr lang="ru-RU" dirty="0"/>
          </a:p>
        </p:txBody>
      </p:sp>
      <p:pic>
        <p:nvPicPr>
          <p:cNvPr id="4" name="Рисунок 3" descr="logo_НИНТЕГРА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791371" y="142852"/>
            <a:ext cx="2995471" cy="814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1071546"/>
            <a:ext cx="58579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Разработка программного обеспечения для образования с 2008г.</a:t>
            </a:r>
          </a:p>
          <a:p>
            <a:pPr marL="182563" indent="-182563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Флагманские продукты – система управления образованием </a:t>
            </a:r>
            <a:r>
              <a:rPr lang="en-US" sz="1400" dirty="0" smtClean="0">
                <a:latin typeface="+mn-lt"/>
              </a:rPr>
              <a:t>LMS</a:t>
            </a:r>
            <a:r>
              <a:rPr lang="ru-RU" sz="1400" dirty="0" smtClean="0">
                <a:latin typeface="+mn-lt"/>
              </a:rPr>
              <a:t>_ШКОЛА и ДНЕВНИК-</a:t>
            </a:r>
            <a:r>
              <a:rPr lang="en-US" sz="1400" dirty="0" smtClean="0">
                <a:latin typeface="+mn-lt"/>
              </a:rPr>
              <a:t>LMS </a:t>
            </a:r>
            <a:endParaRPr lang="ru-RU" sz="1400" dirty="0" smtClean="0">
              <a:latin typeface="+mn-lt"/>
            </a:endParaRPr>
          </a:p>
          <a:p>
            <a:pPr marL="182563" indent="-1825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>
                <a:latin typeface="+mn-lt"/>
              </a:rPr>
              <a:t>LMS</a:t>
            </a:r>
            <a:r>
              <a:rPr lang="ru-RU" sz="1400" dirty="0" smtClean="0">
                <a:latin typeface="+mn-lt"/>
              </a:rPr>
              <a:t>_ШКОЛА  зарегистрирована Роспатентом</a:t>
            </a:r>
          </a:p>
          <a:p>
            <a:pPr marL="182563" indent="-182563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Система сертифицирована для обработки персональных данных </a:t>
            </a:r>
            <a:r>
              <a:rPr lang="en-US" sz="1400" dirty="0" smtClean="0">
                <a:latin typeface="+mn-lt"/>
              </a:rPr>
              <a:t> (</a:t>
            </a:r>
            <a:r>
              <a:rPr lang="ru-RU" sz="1400" dirty="0" smtClean="0">
                <a:latin typeface="+mn-lt"/>
              </a:rPr>
              <a:t>ФЗ</a:t>
            </a:r>
            <a:r>
              <a:rPr lang="en-US" sz="1400" dirty="0" smtClean="0">
                <a:latin typeface="+mn-lt"/>
              </a:rPr>
              <a:t> </a:t>
            </a:r>
            <a:r>
              <a:rPr lang="ru-RU" sz="1400" dirty="0" smtClean="0">
                <a:latin typeface="+mn-lt"/>
              </a:rPr>
              <a:t> №152 «О персональных данных») - сертификат соответствия ФСТЭК РФ</a:t>
            </a:r>
          </a:p>
          <a:p>
            <a:pPr marL="182563" indent="-182563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Сертификат соответствия требованиям системы добровольной сертификации "АПИКОН"</a:t>
            </a:r>
          </a:p>
          <a:p>
            <a:pPr marL="182563" indent="-182563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Лауреат премии "Время инноваций — 2012"  в номинации «Социальная инновация года в науке и образовании» в ноябре. 2012г;</a:t>
            </a:r>
          </a:p>
          <a:p>
            <a:pPr marL="182563" indent="-182563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Система отмечена дипломом </a:t>
            </a:r>
            <a:r>
              <a:rPr lang="en-US" sz="1400" dirty="0" smtClean="0">
                <a:latin typeface="+mn-lt"/>
              </a:rPr>
              <a:t>XXIII </a:t>
            </a:r>
            <a:r>
              <a:rPr lang="ru-RU" sz="1400" dirty="0" smtClean="0">
                <a:latin typeface="+mn-lt"/>
              </a:rPr>
              <a:t>Международной конференции "Применение новых технологий в образовании“</a:t>
            </a:r>
            <a:r>
              <a:rPr lang="en-US" sz="1400" dirty="0" smtClean="0">
                <a:latin typeface="+mn-lt"/>
              </a:rPr>
              <a:t> </a:t>
            </a:r>
            <a:r>
              <a:rPr lang="ru-RU" sz="1400" dirty="0" smtClean="0">
                <a:latin typeface="+mn-lt"/>
              </a:rPr>
              <a:t>в июне 2012г.</a:t>
            </a:r>
            <a:endParaRPr lang="en-US" sz="1400" dirty="0" smtClean="0">
              <a:latin typeface="+mn-lt"/>
            </a:endParaRPr>
          </a:p>
          <a:p>
            <a:pPr marL="182563" indent="-182563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400" dirty="0" smtClean="0">
                <a:latin typeface="+mn-lt"/>
              </a:rPr>
              <a:t>Система является победителем конкурса инновационных разработок, проходившего в рамках Российского Образовательного Форума</a:t>
            </a:r>
            <a:r>
              <a:rPr lang="en-US" sz="1400" dirty="0" smtClean="0">
                <a:latin typeface="+mn-lt"/>
              </a:rPr>
              <a:t>                          </a:t>
            </a:r>
            <a:r>
              <a:rPr lang="ru-RU" sz="1400" dirty="0" smtClean="0">
                <a:latin typeface="+mn-lt"/>
              </a:rPr>
              <a:t> в апреле 2012г</a:t>
            </a:r>
            <a:r>
              <a:rPr lang="en-US" sz="1400" dirty="0" smtClean="0">
                <a:latin typeface="+mn-lt"/>
              </a:rPr>
              <a:t>.</a:t>
            </a:r>
            <a:endParaRPr lang="ru-RU" sz="1400" dirty="0" smtClean="0">
              <a:latin typeface="+mn-lt"/>
            </a:endParaRPr>
          </a:p>
          <a:p>
            <a:pPr marL="355600" indent="-355600">
              <a:lnSpc>
                <a:spcPct val="150000"/>
              </a:lnSpc>
              <a:buFont typeface="Arial" pitchFamily="34" charset="0"/>
              <a:buChar char="•"/>
            </a:pPr>
            <a:endParaRPr lang="ru-RU" sz="1400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0958" y="3005867"/>
            <a:ext cx="1322637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43636" y="1148479"/>
            <a:ext cx="1241349" cy="1754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143636" y="3005867"/>
            <a:ext cx="1279486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557400" y="1219917"/>
            <a:ext cx="1266195" cy="1699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Диплом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305917" y="4807115"/>
            <a:ext cx="1517677" cy="1070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C:\Users\ash.NINTEGRA\Desktop\diplom_2012_big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4807115"/>
            <a:ext cx="1765696" cy="153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2000" smtClean="0"/>
              <a:t>Ввод данных </a:t>
            </a:r>
            <a:r>
              <a:rPr lang="ru-RU" sz="2000" dirty="0" smtClean="0"/>
              <a:t>–</a:t>
            </a:r>
            <a:r>
              <a:rPr sz="2000" smtClean="0"/>
              <a:t> СОСТАВЛЕНИЕ И РЕДАКТИРОВАНИЕ РАСПИСАНИЯ</a:t>
            </a:r>
            <a:endParaRPr lang="ru-RU" sz="2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1052736"/>
            <a:ext cx="6059091" cy="486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2000" smtClean="0"/>
              <a:t>Ввод данных </a:t>
            </a:r>
            <a:r>
              <a:rPr lang="ru-RU" sz="2000" dirty="0" smtClean="0"/>
              <a:t>–</a:t>
            </a:r>
            <a:r>
              <a:rPr sz="2000" smtClean="0"/>
              <a:t>ОЦЕНКИ И КОММЕНТАРИИ К НИМ</a:t>
            </a:r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025884"/>
            <a:ext cx="6591676" cy="4652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Трехступенчатая автоматизация учебных заведений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00100" y="1285860"/>
          <a:ext cx="7143800" cy="2500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2910" y="5072074"/>
            <a:ext cx="8143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Преимущество!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Все три системы используют общую базу данных, так как дополняют друг друга. Отсутствует необходимость </a:t>
            </a:r>
            <a:r>
              <a:rPr lang="ru-RU" sz="1600" b="1" smtClean="0">
                <a:solidFill>
                  <a:srgbClr val="FF0000"/>
                </a:solidFill>
              </a:rPr>
              <a:t>повторного заведения </a:t>
            </a:r>
            <a:r>
              <a:rPr lang="ru-RU" sz="1600" b="1" dirty="0" smtClean="0">
                <a:solidFill>
                  <a:srgbClr val="FF0000"/>
                </a:solidFill>
              </a:rPr>
              <a:t>информации.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348174" y="3071810"/>
            <a:ext cx="4366966" cy="2143140"/>
            <a:chOff x="2348174" y="3071810"/>
            <a:chExt cx="4366966" cy="2143140"/>
          </a:xfrm>
        </p:grpSpPr>
        <p:sp>
          <p:nvSpPr>
            <p:cNvPr id="6" name="Облако 5"/>
            <p:cNvSpPr/>
            <p:nvPr/>
          </p:nvSpPr>
          <p:spPr>
            <a:xfrm>
              <a:off x="2357422" y="4000504"/>
              <a:ext cx="4357718" cy="1214446"/>
            </a:xfrm>
            <a:prstGeom prst="cloud">
              <a:avLst/>
            </a:prstGeom>
            <a:solidFill>
              <a:schemeClr val="bg1">
                <a:alpha val="0"/>
              </a:schemeClr>
            </a:solidFill>
            <a:effectLst>
              <a:outerShdw blurRad="1016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 smtClean="0"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База данных</a:t>
              </a:r>
              <a:endParaRPr lang="ru-RU" sz="24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7" name="Двойная стрелка влево/вправо 6"/>
            <p:cNvSpPr/>
            <p:nvPr/>
          </p:nvSpPr>
          <p:spPr>
            <a:xfrm rot="2352030">
              <a:off x="2348174" y="3787128"/>
              <a:ext cx="1285884" cy="428628"/>
            </a:xfrm>
            <a:prstGeom prst="leftRightArrow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33CC33"/>
                </a:solidFill>
              </a:endParaRPr>
            </a:p>
          </p:txBody>
        </p:sp>
        <p:sp>
          <p:nvSpPr>
            <p:cNvPr id="8" name="Двойная стрелка влево/вправо 7"/>
            <p:cNvSpPr/>
            <p:nvPr/>
          </p:nvSpPr>
          <p:spPr>
            <a:xfrm rot="5400000">
              <a:off x="3643306" y="3500438"/>
              <a:ext cx="1285884" cy="428628"/>
            </a:xfrm>
            <a:prstGeom prst="leftRightArrow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33CC33"/>
                </a:solidFill>
              </a:endParaRPr>
            </a:p>
          </p:txBody>
        </p:sp>
        <p:sp>
          <p:nvSpPr>
            <p:cNvPr id="9" name="Двойная стрелка влево/вправо 8"/>
            <p:cNvSpPr/>
            <p:nvPr/>
          </p:nvSpPr>
          <p:spPr>
            <a:xfrm rot="7791713">
              <a:off x="5434345" y="3702689"/>
              <a:ext cx="1285884" cy="428628"/>
            </a:xfrm>
            <a:prstGeom prst="leftRightArrow">
              <a:avLst/>
            </a:prstGeom>
            <a:solidFill>
              <a:srgbClr val="33CC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33CC3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лако 32"/>
          <p:cNvSpPr/>
          <p:nvPr/>
        </p:nvSpPr>
        <p:spPr>
          <a:xfrm>
            <a:off x="214282" y="1000108"/>
            <a:ext cx="4786346" cy="5572164"/>
          </a:xfrm>
          <a:prstGeom prst="cloud">
            <a:avLst/>
          </a:prstGeom>
          <a:solidFill>
            <a:schemeClr val="bg1">
              <a:alpha val="0"/>
            </a:schemeClr>
          </a:solidFill>
          <a:effectLst>
            <a:outerShdw blurRad="1016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LMS</a:t>
            </a:r>
            <a:r>
              <a:rPr smtClean="0"/>
              <a:t>_ШКОЛА </a:t>
            </a:r>
            <a:r>
              <a:rPr lang="ru-RU" dirty="0" smtClean="0"/>
              <a:t>–</a:t>
            </a:r>
            <a:r>
              <a:rPr smtClean="0"/>
              <a:t> современный способ управления школой </a:t>
            </a:r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43504" y="1357298"/>
            <a:ext cx="528198" cy="121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0628" y="5572140"/>
            <a:ext cx="100013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714488"/>
            <a:ext cx="141341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4286256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00760" y="3214686"/>
            <a:ext cx="1143008" cy="11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Прямая со стрелкой 8"/>
          <p:cNvCxnSpPr/>
          <p:nvPr/>
        </p:nvCxnSpPr>
        <p:spPr>
          <a:xfrm>
            <a:off x="3714744" y="5429264"/>
            <a:ext cx="1143008" cy="42862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endCxn id="7" idx="1"/>
          </p:cNvCxnSpPr>
          <p:nvPr/>
        </p:nvCxnSpPr>
        <p:spPr>
          <a:xfrm>
            <a:off x="3929058" y="4071942"/>
            <a:ext cx="2857520" cy="821537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V="1">
            <a:off x="3929058" y="2428868"/>
            <a:ext cx="2500330" cy="857256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endCxn id="4" idx="1"/>
          </p:cNvCxnSpPr>
          <p:nvPr/>
        </p:nvCxnSpPr>
        <p:spPr>
          <a:xfrm flipV="1">
            <a:off x="4071934" y="1965305"/>
            <a:ext cx="1071570" cy="606439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rot="10800000">
            <a:off x="4000496" y="3643314"/>
            <a:ext cx="1928826" cy="215902"/>
          </a:xfrm>
          <a:prstGeom prst="straightConnector1">
            <a:avLst/>
          </a:prstGeom>
          <a:ln w="31750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428" y="1214422"/>
            <a:ext cx="2019060" cy="89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5786446" y="1357298"/>
            <a:ext cx="1052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ДИРЕКТОР </a:t>
            </a:r>
            <a:endParaRPr lang="ru-RU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858148" y="1643050"/>
            <a:ext cx="857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УЧИТЕЛЬ</a:t>
            </a:r>
            <a:endParaRPr lang="ru-RU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786710" y="4286256"/>
            <a:ext cx="857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УЧЕНИК</a:t>
            </a:r>
            <a:endParaRPr lang="ru-RU" sz="11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143768" y="3286124"/>
            <a:ext cx="12144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РОДИТЕЛИ</a:t>
            </a:r>
            <a:endParaRPr lang="ru-RU" sz="11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72198" y="5500702"/>
            <a:ext cx="15001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УПРАВЛЕНИЕ</a:t>
            </a:r>
          </a:p>
          <a:p>
            <a:r>
              <a:rPr lang="ru-RU" sz="1100" b="1" dirty="0" smtClean="0"/>
              <a:t>ОБРАЗОВАНИЕМ</a:t>
            </a:r>
            <a:endParaRPr lang="ru-RU" sz="1100" b="1" dirty="0"/>
          </a:p>
        </p:txBody>
      </p:sp>
      <p:grpSp>
        <p:nvGrpSpPr>
          <p:cNvPr id="32" name="Группа 31"/>
          <p:cNvGrpSpPr/>
          <p:nvPr/>
        </p:nvGrpSpPr>
        <p:grpSpPr>
          <a:xfrm>
            <a:off x="1285852" y="2214554"/>
            <a:ext cx="2428892" cy="3547758"/>
            <a:chOff x="1000100" y="2143116"/>
            <a:chExt cx="2428892" cy="3547758"/>
          </a:xfrm>
        </p:grpSpPr>
        <p:sp>
          <p:nvSpPr>
            <p:cNvPr id="27" name="TextBox 26"/>
            <p:cNvSpPr txBox="1"/>
            <p:nvPr/>
          </p:nvSpPr>
          <p:spPr>
            <a:xfrm>
              <a:off x="1000100" y="2143116"/>
              <a:ext cx="2428892" cy="127727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/>
                <a:t>Внутренняя информация</a:t>
              </a:r>
            </a:p>
            <a:p>
              <a:r>
                <a:rPr lang="ru-RU" sz="1100" dirty="0" smtClean="0"/>
                <a:t>Учебная структура</a:t>
              </a:r>
            </a:p>
            <a:p>
              <a:r>
                <a:rPr lang="ru-RU" sz="1100" dirty="0" smtClean="0"/>
                <a:t>Учебный план</a:t>
              </a:r>
            </a:p>
            <a:p>
              <a:r>
                <a:rPr lang="ru-RU" sz="1100" dirty="0" smtClean="0"/>
                <a:t>Тематическое планирование</a:t>
              </a:r>
            </a:p>
            <a:p>
              <a:r>
                <a:rPr lang="ru-RU" sz="1100" dirty="0" smtClean="0"/>
                <a:t>Личные дела </a:t>
              </a:r>
            </a:p>
            <a:p>
              <a:r>
                <a:rPr lang="ru-RU" sz="1100" dirty="0" smtClean="0"/>
                <a:t>Аналитика</a:t>
              </a:r>
            </a:p>
            <a:p>
              <a:r>
                <a:rPr lang="ru-RU" sz="1100" dirty="0" smtClean="0"/>
                <a:t>Хранилище учебных материалов</a:t>
              </a:r>
              <a:endParaRPr lang="ru-RU" sz="11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00100" y="3514804"/>
              <a:ext cx="2428892" cy="110799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/>
                <a:t>Внешняя информация</a:t>
              </a:r>
            </a:p>
            <a:p>
              <a:r>
                <a:rPr lang="ru-RU" sz="1100" dirty="0" smtClean="0"/>
                <a:t>Расписания занятий</a:t>
              </a:r>
            </a:p>
            <a:p>
              <a:r>
                <a:rPr lang="ru-RU" sz="1100" dirty="0" smtClean="0"/>
                <a:t>Успеваемость  (дневник)</a:t>
              </a:r>
            </a:p>
            <a:p>
              <a:r>
                <a:rPr lang="ru-RU" sz="1100" dirty="0" smtClean="0"/>
                <a:t>Домашние задания</a:t>
              </a:r>
            </a:p>
            <a:p>
              <a:r>
                <a:rPr lang="ru-RU" sz="1100" dirty="0" smtClean="0"/>
                <a:t>График мероприятий</a:t>
              </a:r>
            </a:p>
            <a:p>
              <a:r>
                <a:rPr lang="ru-RU" sz="1100" dirty="0" smtClean="0"/>
                <a:t>Меню</a:t>
              </a:r>
              <a:endParaRPr lang="ru-RU" sz="11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0100" y="4717215"/>
              <a:ext cx="24288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/>
                <a:t>Дистанционное обучение</a:t>
              </a:r>
              <a:endParaRPr lang="ru-RU" sz="11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0100" y="5073240"/>
              <a:ext cx="24288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/>
                <a:t>Прием заявок на поступление </a:t>
              </a:r>
              <a:endParaRPr lang="ru-RU" sz="11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00100" y="5429264"/>
              <a:ext cx="24288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 smtClean="0"/>
                <a:t>Централизованная отчетность</a:t>
              </a:r>
              <a:endParaRPr lang="ru-RU" sz="11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Функциональные возможности </a:t>
            </a:r>
            <a:r>
              <a:rPr lang="en-US" dirty="0" smtClean="0"/>
              <a:t>LMS_</a:t>
            </a:r>
            <a:r>
              <a:rPr lang="ru-RU" dirty="0" smtClean="0"/>
              <a:t>ШКОЛА</a:t>
            </a:r>
            <a:endParaRPr/>
          </a:p>
        </p:txBody>
      </p:sp>
      <p:sp>
        <p:nvSpPr>
          <p:cNvPr id="13316" name="Содержимое 6"/>
          <p:cNvSpPr>
            <a:spLocks noGrp="1"/>
          </p:cNvSpPr>
          <p:nvPr>
            <p:ph idx="1"/>
          </p:nvPr>
        </p:nvSpPr>
        <p:spPr>
          <a:xfrm>
            <a:off x="500034" y="1214422"/>
            <a:ext cx="7358114" cy="5286412"/>
          </a:xfrm>
        </p:spPr>
        <p:txBody>
          <a:bodyPr>
            <a:normAutofit lnSpcReduction="10000"/>
          </a:bodyPr>
          <a:lstStyle/>
          <a:p>
            <a:pPr lvl="1" eaLnBrk="1" hangingPunct="1">
              <a:spcBef>
                <a:spcPts val="200"/>
              </a:spcBef>
              <a:buNone/>
            </a:pPr>
            <a:r>
              <a:rPr lang="ru-RU" sz="1600" b="1" dirty="0" smtClean="0"/>
              <a:t>Базовые возможности</a:t>
            </a:r>
          </a:p>
          <a:p>
            <a:pPr lvl="1" eaLnBrk="1" hangingPunct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 smtClean="0"/>
              <a:t>Электронный классный журнал</a:t>
            </a:r>
          </a:p>
          <a:p>
            <a:pPr lvl="1" eaLnBrk="1" hangingPunct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 smtClean="0"/>
              <a:t>Электронный дневник</a:t>
            </a:r>
          </a:p>
          <a:p>
            <a:pPr lvl="1" eaLnBrk="1" hangingPunct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 smtClean="0"/>
              <a:t>Прием электронных заявок на поступление</a:t>
            </a:r>
          </a:p>
          <a:p>
            <a:pPr lvl="1" eaLnBrk="1" hangingPunct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 smtClean="0"/>
              <a:t>Учет поступления и движения (кадры, учащиеся)</a:t>
            </a:r>
          </a:p>
          <a:p>
            <a:pPr lvl="1" eaLnBrk="1" hangingPunct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 smtClean="0"/>
              <a:t>Расписание занятий (автоматическое и ручное)</a:t>
            </a:r>
          </a:p>
          <a:p>
            <a:pPr lvl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 smtClean="0"/>
              <a:t>Система электронной отчетности</a:t>
            </a:r>
            <a:r>
              <a:rPr lang="en-US" sz="1600" dirty="0" smtClean="0"/>
              <a:t> (</a:t>
            </a:r>
            <a:r>
              <a:rPr lang="ru-RU" sz="1600" dirty="0" smtClean="0"/>
              <a:t>ОШ1; карточка Т2</a:t>
            </a:r>
            <a:r>
              <a:rPr lang="en-US" sz="1600" dirty="0" smtClean="0"/>
              <a:t> </a:t>
            </a:r>
            <a:r>
              <a:rPr lang="ru-RU" sz="1600" dirty="0" smtClean="0"/>
              <a:t>и др.)</a:t>
            </a:r>
          </a:p>
          <a:p>
            <a:pPr lvl="1" eaLnBrk="1" hangingPunct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 smtClean="0"/>
              <a:t>Домашние задания</a:t>
            </a:r>
          </a:p>
          <a:p>
            <a:pPr lvl="1" eaLnBrk="1" hangingPunct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 smtClean="0"/>
              <a:t>Учебный план и тематическое планирование</a:t>
            </a:r>
          </a:p>
          <a:p>
            <a:pPr lvl="1" eaLnBrk="1" hangingPunct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 smtClean="0"/>
              <a:t>Электронная зачетка (промежуточные итоги)</a:t>
            </a:r>
          </a:p>
          <a:p>
            <a:pPr lvl="1" eaLnBrk="1" hangingPunct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 smtClean="0"/>
              <a:t>Информирование (вопрос-ответ, объявления, мероприятия)</a:t>
            </a:r>
          </a:p>
          <a:p>
            <a:pPr lvl="1" eaLnBrk="1" hangingPunct="1">
              <a:spcBef>
                <a:spcPts val="200"/>
              </a:spcBef>
              <a:buFont typeface="Arial" pitchFamily="34" charset="0"/>
              <a:buChar char="•"/>
            </a:pPr>
            <a:endParaRPr lang="ru-RU" sz="1600" dirty="0" smtClean="0"/>
          </a:p>
          <a:p>
            <a:pPr lvl="1" eaLnBrk="1" hangingPunct="1">
              <a:spcBef>
                <a:spcPts val="200"/>
              </a:spcBef>
              <a:buNone/>
            </a:pPr>
            <a:r>
              <a:rPr lang="ru-RU" sz="1600" b="1" dirty="0" smtClean="0"/>
              <a:t>Дополнительные возможности</a:t>
            </a:r>
          </a:p>
          <a:p>
            <a:pPr lvl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 smtClean="0"/>
              <a:t>Консолидированная отчетность по учреждениям региона</a:t>
            </a:r>
          </a:p>
          <a:p>
            <a:pPr lvl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 smtClean="0"/>
              <a:t>WEB-сайт учреждения</a:t>
            </a:r>
          </a:p>
          <a:p>
            <a:pPr lvl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 smtClean="0"/>
              <a:t>Электронный информационный киоск</a:t>
            </a:r>
          </a:p>
          <a:p>
            <a:pPr lvl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 smtClean="0"/>
              <a:t>Система </a:t>
            </a:r>
            <a:r>
              <a:rPr lang="ru-RU" sz="1600" dirty="0" err="1" smtClean="0"/>
              <a:t>sms</a:t>
            </a:r>
            <a:r>
              <a:rPr lang="ru-RU" sz="1600" dirty="0" smtClean="0"/>
              <a:t> / </a:t>
            </a:r>
            <a:r>
              <a:rPr lang="ru-RU" sz="1600" dirty="0" err="1" smtClean="0"/>
              <a:t>email</a:t>
            </a:r>
            <a:r>
              <a:rPr lang="ru-RU" sz="1600" dirty="0" smtClean="0"/>
              <a:t> уведомлений</a:t>
            </a:r>
          </a:p>
          <a:p>
            <a:pPr lvl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 smtClean="0"/>
              <a:t>Электронная библиотека</a:t>
            </a:r>
          </a:p>
          <a:p>
            <a:pPr lvl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 smtClean="0"/>
              <a:t>Видео-урок (дистанционное обучение)</a:t>
            </a:r>
          </a:p>
          <a:p>
            <a:pPr lvl="1">
              <a:spcBef>
                <a:spcPts val="200"/>
              </a:spcBef>
              <a:buFont typeface="Arial" pitchFamily="34" charset="0"/>
              <a:buChar char="•"/>
            </a:pPr>
            <a:r>
              <a:rPr lang="ru-RU" sz="1600" dirty="0" smtClean="0"/>
              <a:t>Электронное меню столовой</a:t>
            </a:r>
          </a:p>
        </p:txBody>
      </p:sp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6B0E08-9906-40D0-A2C9-632FEB73DD2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 smtClean="0"/>
          </a:p>
        </p:txBody>
      </p:sp>
    </p:spTree>
  </p:cSld>
  <p:clrMapOvr>
    <a:masterClrMapping/>
  </p:clrMapOvr>
  <p:transition advTm="9766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LMS</a:t>
            </a:r>
            <a:r>
              <a:rPr smtClean="0"/>
              <a:t>_ШКОЛА </a:t>
            </a:r>
            <a:r>
              <a:rPr lang="ru-RU" dirty="0" smtClean="0"/>
              <a:t>–</a:t>
            </a:r>
            <a:r>
              <a:rPr smtClean="0"/>
              <a:t> мультиплатформенное решение</a:t>
            </a: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57488" y="4214818"/>
            <a:ext cx="1571636" cy="1300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43570" y="3857628"/>
            <a:ext cx="1571636" cy="104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500958" y="2214554"/>
            <a:ext cx="1143008" cy="200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86182" y="1714488"/>
            <a:ext cx="785818" cy="103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28596" y="2285992"/>
            <a:ext cx="1428760" cy="95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286248" y="4214818"/>
            <a:ext cx="1287635" cy="10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00034" y="3357562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Стационарное рабочее место </a:t>
            </a:r>
            <a:endParaRPr lang="ru-RU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00364" y="5500702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Сайт</a:t>
            </a:r>
          </a:p>
          <a:p>
            <a:pPr algn="ctr"/>
            <a:r>
              <a:rPr lang="ru-RU" sz="1200" b="1" dirty="0" smtClean="0"/>
              <a:t>Электронная почта</a:t>
            </a:r>
            <a:endParaRPr lang="ru-RU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857752" y="5357826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SMS</a:t>
            </a:r>
            <a:endParaRPr lang="ru-RU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00760" y="5000636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Приложения для планшетных ПК</a:t>
            </a:r>
            <a:endParaRPr lang="ru-RU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429520" y="4214818"/>
            <a:ext cx="171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Информационный киоск</a:t>
            </a:r>
            <a:endParaRPr lang="ru-RU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43438" y="1571612"/>
            <a:ext cx="335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Центральный компьютер – сервер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Установка ПО </a:t>
            </a:r>
            <a:r>
              <a:rPr lang="en-US" sz="1200" dirty="0" smtClean="0"/>
              <a:t>LMS</a:t>
            </a:r>
            <a:r>
              <a:rPr lang="ru-RU" sz="1200" dirty="0" smtClean="0"/>
              <a:t>_ШКОЛЫ 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Хранение данных</a:t>
            </a:r>
            <a:endParaRPr lang="ru-RU" sz="1200" dirty="0"/>
          </a:p>
        </p:txBody>
      </p:sp>
      <p:cxnSp>
        <p:nvCxnSpPr>
          <p:cNvPr id="17" name="Прямая со стрелкой 16"/>
          <p:cNvCxnSpPr>
            <a:stCxn id="8" idx="2"/>
          </p:cNvCxnSpPr>
          <p:nvPr/>
        </p:nvCxnSpPr>
        <p:spPr>
          <a:xfrm rot="5400000">
            <a:off x="2499905" y="2392756"/>
            <a:ext cx="1322390" cy="2035983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8" idx="2"/>
            <a:endCxn id="5" idx="0"/>
          </p:cNvCxnSpPr>
          <p:nvPr/>
        </p:nvCxnSpPr>
        <p:spPr>
          <a:xfrm rot="5400000">
            <a:off x="3178566" y="3214293"/>
            <a:ext cx="1465266" cy="535785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8" idx="2"/>
          </p:cNvCxnSpPr>
          <p:nvPr/>
        </p:nvCxnSpPr>
        <p:spPr>
          <a:xfrm rot="16200000" flipH="1">
            <a:off x="3750068" y="3178574"/>
            <a:ext cx="1322392" cy="464347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8" idx="2"/>
            <a:endCxn id="6" idx="0"/>
          </p:cNvCxnSpPr>
          <p:nvPr/>
        </p:nvCxnSpPr>
        <p:spPr>
          <a:xfrm rot="16200000" flipH="1">
            <a:off x="4750201" y="2178441"/>
            <a:ext cx="1108076" cy="2250297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8" idx="2"/>
          </p:cNvCxnSpPr>
          <p:nvPr/>
        </p:nvCxnSpPr>
        <p:spPr>
          <a:xfrm rot="16200000" flipH="1">
            <a:off x="5607457" y="1321185"/>
            <a:ext cx="250822" cy="3107555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71472" y="4143380"/>
            <a:ext cx="2067272" cy="104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8" name="Прямая со стрелкой 27"/>
          <p:cNvCxnSpPr>
            <a:stCxn id="8" idx="2"/>
          </p:cNvCxnSpPr>
          <p:nvPr/>
        </p:nvCxnSpPr>
        <p:spPr>
          <a:xfrm rot="5400000">
            <a:off x="2928533" y="1821252"/>
            <a:ext cx="322258" cy="2178859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42910" y="5286388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ДНЕВНИК-</a:t>
            </a:r>
            <a:r>
              <a:rPr lang="en-US" sz="1200" b="1" dirty="0" smtClean="0"/>
              <a:t>LMS</a:t>
            </a:r>
            <a:endParaRPr lang="ru-R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Рабочее место учителя на </a:t>
            </a:r>
            <a:r>
              <a:rPr lang="en-US" dirty="0" err="1" smtClean="0"/>
              <a:t>iPad</a:t>
            </a:r>
            <a:endParaRPr lang="ru-RU" dirty="0"/>
          </a:p>
        </p:txBody>
      </p:sp>
      <p:pic>
        <p:nvPicPr>
          <p:cNvPr id="8" name="Рисунок 7" descr="LMS_Teach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142984"/>
            <a:ext cx="6215106" cy="4661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SMS / e-mail </a:t>
            </a:r>
            <a:r>
              <a:t>уведомления</a:t>
            </a:r>
            <a:endParaRPr/>
          </a:p>
        </p:txBody>
      </p:sp>
      <p:sp>
        <p:nvSpPr>
          <p:cNvPr id="28674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Aft>
                <a:spcPts val="600"/>
              </a:spcAft>
            </a:pPr>
            <a:r>
              <a:rPr lang="ru-RU" sz="1800" dirty="0" smtClean="0"/>
              <a:t>Информирование родителей по </a:t>
            </a:r>
            <a:r>
              <a:rPr lang="en-US" sz="1800" dirty="0" err="1" smtClean="0"/>
              <a:t>sms</a:t>
            </a:r>
            <a:r>
              <a:rPr lang="en-US" sz="1800" dirty="0" smtClean="0"/>
              <a:t> </a:t>
            </a:r>
            <a:r>
              <a:rPr lang="ru-RU" sz="1800" dirty="0" smtClean="0"/>
              <a:t>или электронной почте</a:t>
            </a:r>
          </a:p>
          <a:p>
            <a:pPr lvl="1" eaLnBrk="1" hangingPunct="1">
              <a:spcAft>
                <a:spcPts val="600"/>
              </a:spcAft>
            </a:pPr>
            <a:r>
              <a:rPr lang="ru-RU" sz="1800" dirty="0" smtClean="0"/>
              <a:t>Полученные оценки (текущие, итоговые)</a:t>
            </a:r>
          </a:p>
          <a:p>
            <a:pPr lvl="1" eaLnBrk="1" hangingPunct="1">
              <a:spcAft>
                <a:spcPts val="600"/>
              </a:spcAft>
            </a:pPr>
            <a:r>
              <a:rPr lang="ru-RU" sz="1800" dirty="0" smtClean="0"/>
              <a:t>Отсутствие  на занятиях / опоздания</a:t>
            </a:r>
          </a:p>
          <a:p>
            <a:pPr lvl="1" eaLnBrk="1" hangingPunct="1">
              <a:spcAft>
                <a:spcPts val="600"/>
              </a:spcAft>
            </a:pPr>
            <a:r>
              <a:rPr lang="ru-RU" sz="1800" dirty="0" smtClean="0"/>
              <a:t>Объявления о собраниях и мероприятиях</a:t>
            </a:r>
          </a:p>
          <a:p>
            <a:pPr lvl="1" eaLnBrk="1" hangingPunct="1">
              <a:spcAft>
                <a:spcPts val="600"/>
              </a:spcAft>
            </a:pPr>
            <a:r>
              <a:rPr lang="ru-RU" sz="1800" dirty="0" smtClean="0"/>
              <a:t>Покупка  продуктов питания в буфете</a:t>
            </a:r>
          </a:p>
          <a:p>
            <a:pPr lvl="1" eaLnBrk="1" hangingPunct="1">
              <a:spcAft>
                <a:spcPts val="600"/>
              </a:spcAft>
            </a:pPr>
            <a:r>
              <a:rPr lang="ru-RU" sz="1800" dirty="0" smtClean="0"/>
              <a:t>Расписании занятий</a:t>
            </a:r>
          </a:p>
          <a:p>
            <a:pPr eaLnBrk="1" hangingPunct="1">
              <a:spcAft>
                <a:spcPts val="600"/>
              </a:spcAft>
            </a:pPr>
            <a:r>
              <a:rPr lang="ru-RU" sz="1800" dirty="0" smtClean="0"/>
              <a:t>Возможный источник внебюджетных доходов</a:t>
            </a:r>
            <a:br>
              <a:rPr lang="ru-RU" sz="1800" dirty="0" smtClean="0"/>
            </a:br>
            <a:r>
              <a:rPr lang="ru-RU" sz="1800" dirty="0" smtClean="0"/>
              <a:t>для учебного заведения</a:t>
            </a:r>
          </a:p>
        </p:txBody>
      </p:sp>
      <p:pic>
        <p:nvPicPr>
          <p:cNvPr id="21506" name="Picture 2" descr="Картинка 16 из 90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65917" y="3214686"/>
            <a:ext cx="2249487" cy="1989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11" name="Picture 7" descr="Картинка 3 из 40268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97560" y="4151311"/>
            <a:ext cx="2089150" cy="1827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8" name="Picture 4" descr="Картинка 58 из 64000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02092" y="4799011"/>
            <a:ext cx="2305050" cy="1538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507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14810" y="1285860"/>
            <a:ext cx="442915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spcAft>
                <a:spcPts val="18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Шаблон содержит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преднастроенную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структуру разделов сайта, а так же панель управления наполнением сайта и изменения элементов дизайна (цветов, логотипов, иллюстраций)</a:t>
            </a:r>
          </a:p>
          <a:p>
            <a:pPr marL="185738" indent="-185738">
              <a:spcAft>
                <a:spcPts val="18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Функциональные возможности сайта позволяют размещать  текстовые страницы, динамическую новостную ленту, вести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фото-и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видеогалерею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, осуществлять прием заявлений на поступление в электронной форме, предоставлять доступ к электронному дневнику</a:t>
            </a:r>
          </a:p>
          <a:p>
            <a:pPr marL="185738" indent="-185738">
              <a:spcAft>
                <a:spcPts val="18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Длительность запуска  - до 2 недель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9144"/>
          <a:stretch/>
        </p:blipFill>
        <p:spPr bwMode="auto">
          <a:xfrm>
            <a:off x="183372" y="1714488"/>
            <a:ext cx="3960000" cy="2204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WEB-</a:t>
            </a:r>
            <a:r>
              <a:t>сайт учебного заведения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t>Электронная библиотека</a:t>
            </a:r>
          </a:p>
        </p:txBody>
      </p:sp>
      <p:pic>
        <p:nvPicPr>
          <p:cNvPr id="4" name="Picture 10" descr="D:\3. Министерство образования\Продвижение\0. Презентации\2. Электронная библиотека\Картики Электронная библиотека\Новый_дизайн\autorized.jpg"/>
          <p:cNvPicPr>
            <a:picLocks noChangeAspect="1" noChangeArrowheads="1"/>
          </p:cNvPicPr>
          <p:nvPr/>
        </p:nvPicPr>
        <p:blipFill rotWithShape="1">
          <a:blip r:embed="rId2" cstate="screen"/>
          <a:srcRect b="20937"/>
          <a:stretch/>
        </p:blipFill>
        <p:spPr bwMode="auto">
          <a:xfrm>
            <a:off x="428596" y="1571612"/>
            <a:ext cx="3461597" cy="2138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29058" y="1428736"/>
            <a:ext cx="500066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Можно наполнять самостоятельно</a:t>
            </a:r>
          </a:p>
          <a:p>
            <a:pPr marL="263525" indent="-2635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Можно размещать:</a:t>
            </a:r>
          </a:p>
          <a:p>
            <a:pPr marL="357188" lvl="1">
              <a:spcAft>
                <a:spcPts val="1200"/>
              </a:spcAft>
              <a:tabLst>
                <a:tab pos="357188" algn="l"/>
              </a:tabLst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- Электронный образы книг (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DOC, PDF, JPEG)</a:t>
            </a:r>
          </a:p>
          <a:p>
            <a:pPr marL="357188" lvl="1">
              <a:spcAft>
                <a:spcPts val="1200"/>
              </a:spcAft>
              <a:tabLst>
                <a:tab pos="357188" algn="l"/>
              </a:tabLst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- Презентации (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PPT)</a:t>
            </a:r>
          </a:p>
          <a:p>
            <a:pPr marL="357188" lvl="1">
              <a:spcAft>
                <a:spcPts val="1200"/>
              </a:spcAft>
              <a:tabLst>
                <a:tab pos="357188" algn="l"/>
              </a:tabLst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- Видео-файлы (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AVI, MP4)</a:t>
            </a:r>
          </a:p>
          <a:p>
            <a:pPr marL="357188" lvl="1">
              <a:spcAft>
                <a:spcPts val="1200"/>
              </a:spcAft>
              <a:tabLst>
                <a:tab pos="357188" algn="l"/>
              </a:tabLst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- Аудио-файлы (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MP3)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  <a:p>
            <a:pPr marL="263525" indent="-2635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Работает на любой операционной системе</a:t>
            </a:r>
          </a:p>
          <a:p>
            <a:pPr marL="263525" indent="-2635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Работает со всеми распространенными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WEB-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браузерами</a:t>
            </a:r>
          </a:p>
          <a:p>
            <a:pPr marL="263525" indent="-2635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Можно подключаться к коммерческим и некоммерческим библиотекам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ДНЕВНИК-</a:t>
            </a:r>
            <a:r>
              <a:rPr lang="en-US" dirty="0" smtClean="0"/>
              <a:t>LMS</a:t>
            </a:r>
            <a:r>
              <a:rPr smtClean="0"/>
              <a:t> </a:t>
            </a:r>
            <a:r>
              <a:rPr lang="ru-RU" dirty="0" smtClean="0"/>
              <a:t>–</a:t>
            </a:r>
            <a:r>
              <a:rPr smtClean="0"/>
              <a:t> контроль усеваемости и </a:t>
            </a:r>
            <a:r>
              <a:rPr lang="en-US" dirty="0" smtClean="0"/>
              <a:t>on-line </a:t>
            </a:r>
            <a:r>
              <a:rPr smtClean="0"/>
              <a:t>сервисы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142984"/>
            <a:ext cx="8128236" cy="4119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20507235">
            <a:off x="593623" y="2502176"/>
            <a:ext cx="660425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БЕСПЛАТНО!</a:t>
            </a:r>
            <a:endParaRPr lang="ru-RU" sz="7200" b="1" spc="50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414" y="5286388"/>
            <a:ext cx="700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Rounded MT Bold" pitchFamily="34" charset="0"/>
                <a:ea typeface="+mj-ea"/>
                <a:cs typeface="+mj-cs"/>
              </a:rPr>
              <a:t>www.dnevnik-lms.ru</a:t>
            </a:r>
            <a:endParaRPr lang="ru-RU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66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Rounded MT Bold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t>Комплексное оснащение учебного заведения</a:t>
            </a:r>
            <a:endParaRPr/>
          </a:p>
        </p:txBody>
      </p:sp>
      <p:pic>
        <p:nvPicPr>
          <p:cNvPr id="55298" name="Picture 2" descr="D:\3. Министерство образования\Продвижение\3. Буклеты, листовки\Буклет\Картинки\schoo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461" y="1785926"/>
            <a:ext cx="4605729" cy="3643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00628" y="1428736"/>
            <a:ext cx="407193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Компьютерная и офисная техника</a:t>
            </a:r>
          </a:p>
          <a:p>
            <a:pPr marL="263525" indent="-2635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Программное обеспечение</a:t>
            </a:r>
          </a:p>
          <a:p>
            <a:pPr marL="263525" indent="-2635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Предметные кабинеты</a:t>
            </a:r>
          </a:p>
          <a:p>
            <a:pPr marL="263525" indent="-2635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Фото и видео-лаборатории</a:t>
            </a:r>
          </a:p>
          <a:p>
            <a:pPr marL="263525" indent="-2635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Оснащение актового зала</a:t>
            </a:r>
          </a:p>
          <a:p>
            <a:pPr marL="263525" indent="-2635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Мультимедийное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оборудование</a:t>
            </a:r>
          </a:p>
          <a:p>
            <a:pPr marL="263525" indent="-2635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Проектирование и настройка локальной вычислительной сети</a:t>
            </a:r>
          </a:p>
          <a:p>
            <a:pPr marL="263525" indent="-2635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Проектирование и настройка серверного оборудования</a:t>
            </a:r>
          </a:p>
          <a:p>
            <a:pPr marL="263525" indent="-263525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Системно-техническое обслуживание (СТО)</a:t>
            </a:r>
          </a:p>
        </p:txBody>
      </p:sp>
    </p:spTree>
  </p:cSld>
  <p:clrMapOvr>
    <a:masterClrMapping/>
  </p:clrMapOvr>
  <p:transition advTm="5288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Централизованная отчетность </a:t>
            </a:r>
            <a:r>
              <a:rPr/>
              <a:t>в </a:t>
            </a:r>
            <a:r>
              <a:rPr lang="en-US" dirty="0" smtClean="0"/>
              <a:t>LMS_</a:t>
            </a:r>
            <a:r>
              <a:rPr lang="ru-RU" dirty="0" smtClean="0"/>
              <a:t>ШКОЛА</a:t>
            </a:r>
            <a:r>
              <a:rPr smtClean="0"/>
              <a:t> </a:t>
            </a:r>
            <a:endParaRPr/>
          </a:p>
        </p:txBody>
      </p:sp>
      <p:sp>
        <p:nvSpPr>
          <p:cNvPr id="18434" name="Содержимое 1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spcAft>
                <a:spcPts val="600"/>
              </a:spcAft>
            </a:pPr>
            <a:r>
              <a:rPr lang="ru-RU" sz="1800" dirty="0" smtClean="0"/>
              <a:t>Сбор отчетности в режиме реального времени</a:t>
            </a:r>
          </a:p>
          <a:p>
            <a:pPr eaLnBrk="1" hangingPunct="1">
              <a:spcAft>
                <a:spcPts val="600"/>
              </a:spcAft>
            </a:pPr>
            <a:r>
              <a:rPr lang="ru-RU" sz="1800" dirty="0" smtClean="0"/>
              <a:t>Унифицированные отчетные формы и режимы для всех учреждений, управлений и департамента образования</a:t>
            </a:r>
          </a:p>
          <a:p>
            <a:pPr eaLnBrk="1" hangingPunct="1">
              <a:spcAft>
                <a:spcPts val="600"/>
              </a:spcAft>
            </a:pPr>
            <a:r>
              <a:rPr lang="ru-RU" sz="1800" dirty="0" smtClean="0"/>
              <a:t>Существенное сокращение временных и трудозатрат на составление отчетности</a:t>
            </a:r>
          </a:p>
          <a:p>
            <a:pPr eaLnBrk="1" hangingPunct="1">
              <a:spcAft>
                <a:spcPts val="600"/>
              </a:spcAft>
            </a:pPr>
            <a:r>
              <a:rPr lang="ru-RU" sz="1800" dirty="0" smtClean="0"/>
              <a:t>Аналитическая отчетность с возможностью </a:t>
            </a:r>
            <a:r>
              <a:rPr lang="en-US" sz="1800" dirty="0" smtClean="0"/>
              <a:t>Drill Down</a:t>
            </a:r>
            <a:endParaRPr lang="ru-RU" sz="1800" dirty="0" smtClean="0"/>
          </a:p>
          <a:p>
            <a:pPr eaLnBrk="1" hangingPunct="1">
              <a:spcAft>
                <a:spcPts val="600"/>
              </a:spcAft>
            </a:pPr>
            <a:r>
              <a:rPr lang="ru-RU" sz="1800" dirty="0" smtClean="0"/>
              <a:t>Экспорт данных в электронные форматы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059113" y="3643314"/>
            <a:ext cx="5545137" cy="2574925"/>
            <a:chOff x="3059113" y="3711595"/>
            <a:chExt cx="5545137" cy="2574925"/>
          </a:xfrm>
        </p:grpSpPr>
        <p:pic>
          <p:nvPicPr>
            <p:cNvPr id="4102" name="Picture 6" descr="Картинка 3 из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6084888" y="3711595"/>
              <a:ext cx="2519362" cy="213518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5292725" y="4403745"/>
              <a:ext cx="1735138" cy="155733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100" name="Picture 4" descr="Картинка 70 из 208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3059113" y="4908570"/>
              <a:ext cx="3024187" cy="13779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ransition advTm="4976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t>Централизованная отчетность </a:t>
            </a:r>
            <a:r>
              <a:rPr/>
              <a:t>в </a:t>
            </a:r>
            <a:r>
              <a:rPr lang="en-US" dirty="0" smtClean="0"/>
              <a:t>LMS_</a:t>
            </a:r>
            <a:r>
              <a:rPr lang="ru-RU" dirty="0" smtClean="0"/>
              <a:t>ШКОЛА</a:t>
            </a:r>
            <a:r>
              <a:rPr/>
              <a:t/>
            </a:r>
            <a:br>
              <a:rPr/>
            </a:br>
            <a:r>
              <a:rPr b="0" smtClean="0"/>
              <a:t>Схема </a:t>
            </a:r>
            <a:r>
              <a:rPr b="0"/>
              <a:t>сбора информации</a:t>
            </a:r>
          </a:p>
        </p:txBody>
      </p:sp>
      <p:grpSp>
        <p:nvGrpSpPr>
          <p:cNvPr id="2" name="Группа 27"/>
          <p:cNvGrpSpPr/>
          <p:nvPr/>
        </p:nvGrpSpPr>
        <p:grpSpPr>
          <a:xfrm>
            <a:off x="214282" y="1195042"/>
            <a:ext cx="8496944" cy="5033311"/>
            <a:chOff x="214282" y="1195042"/>
            <a:chExt cx="8496944" cy="5033311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3922186" y="3715892"/>
              <a:ext cx="4754840" cy="221343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2000"/>
              </a:schemeClr>
            </a:solidFill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3526650" y="1195042"/>
              <a:ext cx="4007368" cy="223395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83000"/>
              </a:schemeClr>
            </a:solidFill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Picture 2" descr="C:\Users\Ash\AppData\Local\Microsoft\Windows\Temporary Internet Files\Content.IE5\QDZ61JZJ\MP900439438[1].jp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574322" y="1484784"/>
              <a:ext cx="1872208" cy="1406831"/>
            </a:xfrm>
            <a:prstGeom prst="rect">
              <a:avLst/>
            </a:prstGeom>
            <a:noFill/>
          </p:spPr>
        </p:pic>
        <p:sp>
          <p:nvSpPr>
            <p:cNvPr id="10" name="Прямоугольник 9"/>
            <p:cNvSpPr/>
            <p:nvPr/>
          </p:nvSpPr>
          <p:spPr>
            <a:xfrm>
              <a:off x="214282" y="2852936"/>
              <a:ext cx="2592288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600" dirty="0" smtClean="0">
                  <a:latin typeface="Calibri" pitchFamily="34" charset="0"/>
                  <a:cs typeface="Calibri" pitchFamily="34" charset="0"/>
                </a:rPr>
                <a:t>Выгрузка информации  из базы данных школы</a:t>
              </a:r>
              <a:endParaRPr lang="ru-RU" sz="16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Стрелка вправо 10"/>
            <p:cNvSpPr/>
            <p:nvPr/>
          </p:nvSpPr>
          <p:spPr>
            <a:xfrm>
              <a:off x="2734562" y="1916832"/>
              <a:ext cx="727211" cy="604721"/>
            </a:xfrm>
            <a:prstGeom prst="rightArrow">
              <a:avLst/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" name="Блок-схема: магнитный диск 11"/>
            <p:cNvSpPr/>
            <p:nvPr/>
          </p:nvSpPr>
          <p:spPr>
            <a:xfrm>
              <a:off x="3814682" y="2059138"/>
              <a:ext cx="792088" cy="864096"/>
            </a:xfrm>
            <a:prstGeom prst="flowChartMagneticDisk">
              <a:avLst/>
            </a:prstGeom>
            <a:solidFill>
              <a:schemeClr val="tx2">
                <a:lumMod val="40000"/>
                <a:lumOff val="60000"/>
              </a:schemeClr>
            </a:solidFill>
            <a:ln w="25400" cmpd="sng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676366" y="3000372"/>
              <a:ext cx="1432224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dirty="0" smtClean="0">
                  <a:latin typeface="Calibri" pitchFamily="34" charset="0"/>
                  <a:cs typeface="Calibri" pitchFamily="34" charset="0"/>
                </a:rPr>
                <a:t>E-mail </a:t>
              </a:r>
              <a:r>
                <a:rPr lang="ru-RU" sz="1600" dirty="0" smtClean="0">
                  <a:latin typeface="Calibri" pitchFamily="34" charset="0"/>
                  <a:cs typeface="Calibri" pitchFamily="34" charset="0"/>
                </a:rPr>
                <a:t>клиент</a:t>
              </a:r>
              <a:endParaRPr lang="ru-RU" sz="16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Стрелка вправо 14"/>
            <p:cNvSpPr/>
            <p:nvPr/>
          </p:nvSpPr>
          <p:spPr>
            <a:xfrm>
              <a:off x="4966810" y="2131146"/>
              <a:ext cx="727211" cy="604721"/>
            </a:xfrm>
            <a:prstGeom prst="rightArrow">
              <a:avLst/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028" name="Picture 4" descr="C:\Users\Ash\Desktop\Конверт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30906" y="1915122"/>
              <a:ext cx="1517650" cy="1158875"/>
            </a:xfrm>
            <a:prstGeom prst="rect">
              <a:avLst/>
            </a:prstGeom>
            <a:noFill/>
          </p:spPr>
        </p:pic>
        <p:sp>
          <p:nvSpPr>
            <p:cNvPr id="20" name="Прямоугольник 19"/>
            <p:cNvSpPr/>
            <p:nvPr/>
          </p:nvSpPr>
          <p:spPr>
            <a:xfrm>
              <a:off x="5830906" y="3000372"/>
              <a:ext cx="1432224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dirty="0" smtClean="0">
                  <a:latin typeface="Calibri" pitchFamily="34" charset="0"/>
                  <a:cs typeface="Calibri" pitchFamily="34" charset="0"/>
                </a:rPr>
                <a:t>E-mail </a:t>
              </a:r>
              <a:r>
                <a:rPr lang="ru-RU" sz="1600" dirty="0" smtClean="0">
                  <a:latin typeface="Calibri" pitchFamily="34" charset="0"/>
                  <a:cs typeface="Calibri" pitchFamily="34" charset="0"/>
                </a:rPr>
                <a:t>пакет</a:t>
              </a:r>
              <a:endParaRPr lang="ru-RU" sz="16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604928" y="1285860"/>
              <a:ext cx="39342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1600" dirty="0" smtClean="0">
                  <a:latin typeface="Calibri" pitchFamily="34" charset="0"/>
                  <a:cs typeface="Calibri" pitchFamily="34" charset="0"/>
                </a:rPr>
                <a:t>Автоматическое формирование и отправка  пронумерованных </a:t>
              </a:r>
              <a:r>
                <a:rPr lang="en-US" sz="1600" dirty="0" smtClean="0">
                  <a:latin typeface="Calibri" pitchFamily="34" charset="0"/>
                  <a:cs typeface="Calibri" pitchFamily="34" charset="0"/>
                </a:rPr>
                <a:t>e-mail </a:t>
              </a:r>
              <a:r>
                <a:rPr lang="ru-RU" sz="1600" dirty="0" smtClean="0">
                  <a:latin typeface="Calibri" pitchFamily="34" charset="0"/>
                  <a:cs typeface="Calibri" pitchFamily="34" charset="0"/>
                </a:rPr>
                <a:t>пакетов</a:t>
              </a:r>
              <a:endParaRPr lang="ru-RU" sz="16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Стрелка вправо 21"/>
            <p:cNvSpPr/>
            <p:nvPr/>
          </p:nvSpPr>
          <p:spPr>
            <a:xfrm>
              <a:off x="7775122" y="1916832"/>
              <a:ext cx="727211" cy="604721"/>
            </a:xfrm>
            <a:prstGeom prst="rightArrow">
              <a:avLst/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Стрелка вправо 22"/>
            <p:cNvSpPr/>
            <p:nvPr/>
          </p:nvSpPr>
          <p:spPr>
            <a:xfrm>
              <a:off x="790346" y="4581128"/>
              <a:ext cx="727211" cy="604721"/>
            </a:xfrm>
            <a:prstGeom prst="rightArrow">
              <a:avLst/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1032" name="Picture 8" descr="C:\Users\Ash\Desktop\Интернет.pn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654442" y="4221088"/>
              <a:ext cx="1303109" cy="1440160"/>
            </a:xfrm>
            <a:prstGeom prst="rect">
              <a:avLst/>
            </a:prstGeom>
            <a:noFill/>
          </p:spPr>
        </p:pic>
        <p:sp>
          <p:nvSpPr>
            <p:cNvPr id="26" name="Прямоугольник 25"/>
            <p:cNvSpPr/>
            <p:nvPr/>
          </p:nvSpPr>
          <p:spPr>
            <a:xfrm>
              <a:off x="1438418" y="5643578"/>
              <a:ext cx="172819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600" dirty="0" smtClean="0">
                  <a:latin typeface="Calibri" pitchFamily="34" charset="0"/>
                  <a:cs typeface="Calibri" pitchFamily="34" charset="0"/>
                </a:rPr>
                <a:t>Отправка пакета через Интернет</a:t>
              </a:r>
              <a:endParaRPr lang="ru-RU" sz="16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7" name="Стрелка вправо 26"/>
            <p:cNvSpPr/>
            <p:nvPr/>
          </p:nvSpPr>
          <p:spPr>
            <a:xfrm>
              <a:off x="3094602" y="4509120"/>
              <a:ext cx="727211" cy="604721"/>
            </a:xfrm>
            <a:prstGeom prst="rightArrow">
              <a:avLst/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958698" y="5516092"/>
              <a:ext cx="1432224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dirty="0" smtClean="0">
                  <a:latin typeface="Calibri" pitchFamily="34" charset="0"/>
                  <a:cs typeface="Calibri" pitchFamily="34" charset="0"/>
                </a:rPr>
                <a:t>E-mail </a:t>
              </a:r>
              <a:r>
                <a:rPr lang="ru-RU" sz="1600" dirty="0" smtClean="0">
                  <a:latin typeface="Calibri" pitchFamily="34" charset="0"/>
                  <a:cs typeface="Calibri" pitchFamily="34" charset="0"/>
                </a:rPr>
                <a:t>клиент</a:t>
              </a:r>
              <a:endParaRPr lang="ru-RU" sz="16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0" name="Стрелка вправо 29"/>
            <p:cNvSpPr/>
            <p:nvPr/>
          </p:nvSpPr>
          <p:spPr>
            <a:xfrm>
              <a:off x="5326850" y="4651996"/>
              <a:ext cx="727211" cy="604721"/>
            </a:xfrm>
            <a:prstGeom prst="rightArrow">
              <a:avLst/>
            </a:prstGeom>
            <a:solidFill>
              <a:srgbClr val="00B0F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030706" y="3787900"/>
              <a:ext cx="460851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ru-RU" sz="1600" dirty="0" smtClean="0">
                  <a:latin typeface="Calibri" pitchFamily="34" charset="0"/>
                  <a:cs typeface="Calibri" pitchFamily="34" charset="0"/>
                </a:rPr>
                <a:t>Проверка  целостности пакетов и загрузка их  в базу данных  департамента образования</a:t>
              </a:r>
              <a:endParaRPr lang="ru-RU" sz="16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5974922" y="5516092"/>
              <a:ext cx="2736304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600" dirty="0" smtClean="0">
                  <a:latin typeface="Calibri" pitchFamily="34" charset="0"/>
                  <a:cs typeface="Calibri" pitchFamily="34" charset="0"/>
                </a:rPr>
                <a:t>Департамент  образования</a:t>
              </a:r>
              <a:endParaRPr lang="ru-RU" sz="16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036" name="Picture 12" descr="C:\Users\Ash\Desktop\Здание6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6118938" y="4435972"/>
              <a:ext cx="2383750" cy="972319"/>
            </a:xfrm>
            <a:prstGeom prst="rect">
              <a:avLst/>
            </a:prstGeom>
            <a:noFill/>
          </p:spPr>
        </p:pic>
        <p:sp>
          <p:nvSpPr>
            <p:cNvPr id="41" name="Блок-схема: магнитный диск 40"/>
            <p:cNvSpPr/>
            <p:nvPr/>
          </p:nvSpPr>
          <p:spPr>
            <a:xfrm>
              <a:off x="4246730" y="4507980"/>
              <a:ext cx="792088" cy="864096"/>
            </a:xfrm>
            <a:prstGeom prst="flowChartMagneticDisk">
              <a:avLst/>
            </a:prstGeom>
            <a:solidFill>
              <a:schemeClr val="tx2">
                <a:lumMod val="40000"/>
                <a:lumOff val="60000"/>
              </a:schemeClr>
            </a:solidFill>
            <a:ln w="25400" cmpd="sng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ru-RU" dirty="0"/>
            </a:p>
          </p:txBody>
        </p:sp>
      </p:grpSp>
    </p:spTree>
  </p:cSld>
  <p:clrMapOvr>
    <a:masterClrMapping/>
  </p:clrMapOvr>
  <p:transition advTm="4976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t>Централизованная отчетность </a:t>
            </a:r>
            <a:r>
              <a:rPr/>
              <a:t>в </a:t>
            </a:r>
            <a:r>
              <a:rPr lang="en-US" dirty="0" smtClean="0"/>
              <a:t>LMS_</a:t>
            </a:r>
            <a:r>
              <a:rPr lang="ru-RU" dirty="0" smtClean="0"/>
              <a:t>ШКОЛА</a:t>
            </a:r>
            <a:r>
              <a:rPr smtClean="0"/>
              <a:t> </a:t>
            </a:r>
            <a:r>
              <a:t/>
            </a:r>
            <a:br/>
            <a:r>
              <a:rPr b="0"/>
              <a:t>Редактируемые отчётные формы</a:t>
            </a:r>
          </a:p>
        </p:txBody>
      </p:sp>
      <p:pic>
        <p:nvPicPr>
          <p:cNvPr id="2051" name="Picture 3" descr="Z:\СКРИНШОТЫ конс. отчетность\FastRepor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7766223" cy="4064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976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СКРИНШОТЫ конс. отчетность\Анализ усп.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14422"/>
            <a:ext cx="6772859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t>Централизованная отчетность </a:t>
            </a:r>
            <a:r>
              <a:rPr/>
              <a:t>в </a:t>
            </a:r>
            <a:r>
              <a:rPr lang="en-US" dirty="0" smtClean="0"/>
              <a:t>LMS_</a:t>
            </a:r>
            <a:r>
              <a:rPr lang="ru-RU" dirty="0" smtClean="0"/>
              <a:t>ШКОЛА</a:t>
            </a:r>
            <a:r>
              <a:t/>
            </a:r>
            <a:br/>
            <a:r>
              <a:rPr b="0"/>
              <a:t>Анализ успеваемости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/>
          <a:srcRect t="12363"/>
          <a:stretch/>
        </p:blipFill>
        <p:spPr bwMode="auto">
          <a:xfrm>
            <a:off x="5376949" y="3892731"/>
            <a:ext cx="3516669" cy="189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976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t>Централизованная отчетность </a:t>
            </a:r>
            <a:r>
              <a:rPr/>
              <a:t>в </a:t>
            </a:r>
            <a:r>
              <a:rPr lang="en-US" dirty="0" smtClean="0"/>
              <a:t>LMS_</a:t>
            </a:r>
            <a:r>
              <a:rPr lang="ru-RU" dirty="0" smtClean="0"/>
              <a:t>ШКОЛА</a:t>
            </a:r>
            <a:r>
              <a:rPr smtClean="0"/>
              <a:t>:</a:t>
            </a:r>
            <a:r>
              <a:t/>
            </a:r>
            <a:br/>
            <a:r>
              <a:rPr b="0"/>
              <a:t>Интегральные показатели</a:t>
            </a:r>
          </a:p>
        </p:txBody>
      </p:sp>
      <p:pic>
        <p:nvPicPr>
          <p:cNvPr id="4098" name="Picture 2" descr="Z:\СКРИНШОТЫ конс. отчетность\Интегр.показ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4669"/>
            <a:ext cx="6599656" cy="4663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976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t>Централизованная отчетность </a:t>
            </a:r>
            <a:r>
              <a:rPr/>
              <a:t>в </a:t>
            </a:r>
            <a:r>
              <a:rPr lang="en-US" dirty="0" smtClean="0"/>
              <a:t>LMS_</a:t>
            </a:r>
            <a:r>
              <a:rPr lang="ru-RU" dirty="0" smtClean="0"/>
              <a:t>ШКОЛА</a:t>
            </a:r>
            <a:r>
              <a:rPr smtClean="0"/>
              <a:t>:</a:t>
            </a:r>
            <a:r>
              <a:t/>
            </a:r>
            <a:br/>
            <a:r>
              <a:rPr b="0"/>
              <a:t>Личное дело учащегося</a:t>
            </a:r>
          </a:p>
        </p:txBody>
      </p:sp>
      <p:pic>
        <p:nvPicPr>
          <p:cNvPr id="5122" name="Picture 2" descr="Z:\СКРИНШОТЫ конс. отчетность\Инф.спр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3168352" cy="4472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Z:\СКРИНШОТЫ конс. отчетность\Инф.спр.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91025"/>
            <a:ext cx="3168352" cy="4481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976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t>Централизованная отчетность </a:t>
            </a:r>
            <a:r>
              <a:rPr/>
              <a:t>в </a:t>
            </a:r>
            <a:r>
              <a:rPr lang="en-US" dirty="0" smtClean="0"/>
              <a:t>LMS_</a:t>
            </a:r>
            <a:r>
              <a:rPr lang="ru-RU" dirty="0" smtClean="0"/>
              <a:t>ШКОЛА</a:t>
            </a:r>
            <a:r>
              <a:rPr smtClean="0"/>
              <a:t> </a:t>
            </a:r>
            <a:r>
              <a:t/>
            </a:r>
            <a:br/>
            <a:r>
              <a:rPr b="0"/>
              <a:t>Отчёт по кадровому составу</a:t>
            </a:r>
          </a:p>
        </p:txBody>
      </p:sp>
      <p:pic>
        <p:nvPicPr>
          <p:cNvPr id="6146" name="Picture 2" descr="Z:\СКРИНШОТЫ конс. отчетность\Кадр.состав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5" y="1223882"/>
            <a:ext cx="6456210" cy="4562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976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t>Централизованная отчетность </a:t>
            </a:r>
            <a:r>
              <a:rPr/>
              <a:t>в </a:t>
            </a:r>
            <a:r>
              <a:rPr lang="en-US" dirty="0" smtClean="0"/>
              <a:t>LMS_</a:t>
            </a:r>
            <a:r>
              <a:rPr lang="ru-RU" dirty="0" smtClean="0"/>
              <a:t>ШКОЛА</a:t>
            </a:r>
            <a:r>
              <a:rPr smtClean="0"/>
              <a:t> </a:t>
            </a:r>
            <a:r>
              <a:t/>
            </a:r>
            <a:br/>
            <a:r>
              <a:rPr b="0"/>
              <a:t>Отчёт о зачисленных</a:t>
            </a:r>
          </a:p>
        </p:txBody>
      </p:sp>
      <p:pic>
        <p:nvPicPr>
          <p:cNvPr id="7170" name="Picture 2" descr="Z:\СКРИНШОТЫ конс. отчетность\Отчет о зачисл.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196752"/>
            <a:ext cx="3566066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976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t>Централизованная отчетность </a:t>
            </a:r>
            <a:r>
              <a:rPr/>
              <a:t>в </a:t>
            </a:r>
            <a:r>
              <a:rPr lang="en-US" dirty="0" smtClean="0"/>
              <a:t>LMS_</a:t>
            </a:r>
            <a:r>
              <a:rPr lang="ru-RU" dirty="0" smtClean="0"/>
              <a:t>ШКОЛА</a:t>
            </a:r>
            <a:r>
              <a:rPr smtClean="0"/>
              <a:t> </a:t>
            </a:r>
            <a:br>
              <a:rPr smtClean="0"/>
            </a:br>
            <a:r>
              <a:rPr b="0" smtClean="0"/>
              <a:t>Отчёт </a:t>
            </a:r>
            <a:r>
              <a:rPr b="0"/>
              <a:t>по выпускникам</a:t>
            </a:r>
          </a:p>
        </p:txBody>
      </p:sp>
      <p:pic>
        <p:nvPicPr>
          <p:cNvPr id="8194" name="Picture 2" descr="Z:\СКРИНШОТЫ конс. отчетность\Отчет о вып.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2776"/>
            <a:ext cx="6375939" cy="4505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97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Классическая структура информацонного обмена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532850" y="1500174"/>
            <a:ext cx="1864778" cy="1802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500174"/>
            <a:ext cx="1785950" cy="1808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43306" y="1500174"/>
            <a:ext cx="1849721" cy="1912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080943" y="3571876"/>
            <a:ext cx="1052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ШКОЛА </a:t>
            </a:r>
            <a:endParaRPr lang="ru-RU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465107" y="3571876"/>
            <a:ext cx="2000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РОДИТЕЛИ И УЧЕНИКИ </a:t>
            </a:r>
            <a:endParaRPr lang="ru-RU" sz="11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71538" y="3929066"/>
            <a:ext cx="7358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/>
              <a:t>Но </a:t>
            </a:r>
            <a:r>
              <a:rPr lang="ru-RU" sz="1600" u="sng" dirty="0" smtClean="0"/>
              <a:t>в реальной жизни</a:t>
            </a:r>
            <a:r>
              <a:rPr lang="ru-RU" sz="1600" dirty="0" smtClean="0"/>
              <a:t>:</a:t>
            </a:r>
          </a:p>
          <a:p>
            <a:pPr marL="355600" indent="-3556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/>
              <a:t>Интернет есть не у всех родителей и детей</a:t>
            </a:r>
          </a:p>
          <a:p>
            <a:pPr marL="355600" indent="-355600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 smtClean="0"/>
              <a:t>С другой стороны, мобильные технологии становятся доступнее</a:t>
            </a:r>
            <a:r>
              <a:rPr lang="en-US" sz="1600" dirty="0" smtClean="0"/>
              <a:t>. </a:t>
            </a:r>
            <a:r>
              <a:rPr lang="ru-RU" sz="1600" dirty="0" smtClean="0"/>
              <a:t>Многим  удобнее использовать для выхода в интернет планшеты и мобильные телефоны, а не стационарные ПК</a:t>
            </a:r>
            <a:endParaRPr lang="ru-RU" sz="1600" dirty="0"/>
          </a:p>
        </p:txBody>
      </p:sp>
      <p:sp>
        <p:nvSpPr>
          <p:cNvPr id="15" name="Стрелка вниз 14"/>
          <p:cNvSpPr/>
          <p:nvPr/>
        </p:nvSpPr>
        <p:spPr>
          <a:xfrm rot="16200000">
            <a:off x="2964645" y="1964521"/>
            <a:ext cx="500066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 rot="16200000">
            <a:off x="5750727" y="1964521"/>
            <a:ext cx="500066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000496" y="3571876"/>
            <a:ext cx="1052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ИНТЕРНЕТ</a:t>
            </a:r>
            <a:endParaRPr lang="ru-RU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t>Централизованная отчетность </a:t>
            </a:r>
            <a:r>
              <a:rPr/>
              <a:t>в </a:t>
            </a:r>
            <a:r>
              <a:rPr lang="en-US" dirty="0" smtClean="0"/>
              <a:t>LMS_</a:t>
            </a:r>
            <a:r>
              <a:rPr lang="ru-RU" dirty="0" smtClean="0"/>
              <a:t>ШКОЛА</a:t>
            </a:r>
            <a:r>
              <a:rPr smtClean="0"/>
              <a:t> </a:t>
            </a:r>
            <a:r>
              <a:t/>
            </a:r>
            <a:br/>
            <a:r>
              <a:rPr b="0"/>
              <a:t>Отчёт по социальному составу</a:t>
            </a:r>
          </a:p>
        </p:txBody>
      </p:sp>
      <p:pic>
        <p:nvPicPr>
          <p:cNvPr id="9218" name="Picture 2" descr="Z:\СКРИНШОТЫ конс. отчетность\Соц.состав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598516" cy="4664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976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  <a:ln>
            <a:miter lim="800000"/>
            <a:headEnd/>
            <a:tailEnd/>
          </a:ln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LMS </a:t>
            </a:r>
            <a:r>
              <a:rPr lang="ru-RU" dirty="0" smtClean="0"/>
              <a:t>Школа</a:t>
            </a:r>
            <a:r>
              <a:rPr dirty="0" smtClean="0"/>
              <a:t> - </a:t>
            </a:r>
            <a:r>
              <a:rPr lang="ru-RU" dirty="0"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</a:rPr>
              <a:t>Примеры внедрения</a:t>
            </a:r>
            <a:endParaRPr dirty="0"/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>
          <a:xfrm>
            <a:off x="2071688" y="936625"/>
            <a:ext cx="6257925" cy="4508500"/>
          </a:xfrm>
        </p:spPr>
        <p:txBody>
          <a:bodyPr/>
          <a:lstStyle/>
          <a:p>
            <a:pPr marL="365125" indent="-255588" eaLnBrk="1" hangingPunct="1"/>
            <a:r>
              <a:rPr lang="ru-RU" sz="1600" b="1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Президентские кадетские училища</a:t>
            </a:r>
            <a:r>
              <a:rPr lang="ru-RU" sz="1600" b="1" smtClean="0">
                <a:latin typeface="Tahoma" pitchFamily="34" charset="0"/>
                <a:cs typeface="Tahoma" pitchFamily="34" charset="0"/>
              </a:rPr>
              <a:t/>
            </a:r>
            <a:br>
              <a:rPr lang="ru-RU" sz="1600" b="1" smtClean="0">
                <a:latin typeface="Tahoma" pitchFamily="34" charset="0"/>
                <a:cs typeface="Tahoma" pitchFamily="34" charset="0"/>
              </a:rPr>
            </a:br>
            <a:r>
              <a:rPr lang="ru-RU" sz="1600" smtClean="0">
                <a:latin typeface="Tahoma" pitchFamily="34" charset="0"/>
                <a:cs typeface="Tahoma" pitchFamily="34" charset="0"/>
              </a:rPr>
              <a:t> </a:t>
            </a:r>
            <a:r>
              <a:rPr lang="ru-RU" sz="1600" u="sng" smtClean="0">
                <a:latin typeface="Tahoma" pitchFamily="34" charset="0"/>
                <a:cs typeface="Tahoma" pitchFamily="34" charset="0"/>
              </a:rPr>
              <a:t>3000</a:t>
            </a:r>
            <a:r>
              <a:rPr lang="ru-RU" sz="1600" smtClean="0">
                <a:latin typeface="Tahoma" pitchFamily="34" charset="0"/>
                <a:cs typeface="Tahoma" pitchFamily="34" charset="0"/>
              </a:rPr>
              <a:t> пользователей системы (включая учащихся)</a:t>
            </a:r>
            <a:endParaRPr lang="en-US" sz="1600" smtClean="0">
              <a:latin typeface="Tahoma" pitchFamily="34" charset="0"/>
              <a:cs typeface="Tahoma" pitchFamily="34" charset="0"/>
            </a:endParaRPr>
          </a:p>
          <a:p>
            <a:pPr marL="365125" indent="-255588" eaLnBrk="1" hangingPunct="1">
              <a:buFont typeface="Arial" charset="0"/>
              <a:buNone/>
            </a:pPr>
            <a:endParaRPr lang="ru-RU" sz="1600" smtClean="0">
              <a:latin typeface="Tahoma" pitchFamily="34" charset="0"/>
              <a:cs typeface="Tahoma" pitchFamily="34" charset="0"/>
            </a:endParaRPr>
          </a:p>
          <a:p>
            <a:pPr marL="365125" indent="-255588" eaLnBrk="1" hangingPunct="1">
              <a:buFont typeface="Arial" charset="0"/>
              <a:buNone/>
            </a:pPr>
            <a:endParaRPr lang="en-US" sz="1600" smtClean="0">
              <a:latin typeface="Tahoma" pitchFamily="34" charset="0"/>
              <a:cs typeface="Tahoma" pitchFamily="34" charset="0"/>
            </a:endParaRPr>
          </a:p>
          <a:p>
            <a:pPr marL="365125" indent="-255588" eaLnBrk="1" hangingPunct="1"/>
            <a:r>
              <a:rPr lang="ru-RU" sz="1600" b="1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Все суворовские, Нахимовское училища и кадетские корпуса Министерства обороны Российской Федерации</a:t>
            </a:r>
          </a:p>
          <a:p>
            <a:pPr marL="365125" indent="-255588" eaLnBrk="1" hangingPunct="1">
              <a:buFont typeface="Arial" charset="0"/>
              <a:buNone/>
            </a:pPr>
            <a:r>
              <a:rPr lang="ru-RU" sz="1600" smtClean="0">
                <a:latin typeface="Tahoma" pitchFamily="34" charset="0"/>
                <a:cs typeface="Tahoma" pitchFamily="34" charset="0"/>
              </a:rPr>
              <a:t>     </a:t>
            </a:r>
            <a:r>
              <a:rPr lang="ru-RU" sz="1600" u="sng" smtClean="0">
                <a:latin typeface="Tahoma" pitchFamily="34" charset="0"/>
                <a:cs typeface="Tahoma" pitchFamily="34" charset="0"/>
              </a:rPr>
              <a:t>14000</a:t>
            </a:r>
            <a:r>
              <a:rPr lang="ru-RU" sz="1600" smtClean="0">
                <a:latin typeface="Tahoma" pitchFamily="34" charset="0"/>
                <a:cs typeface="Tahoma" pitchFamily="34" charset="0"/>
              </a:rPr>
              <a:t> пользователей системы (включая учащихся)</a:t>
            </a:r>
          </a:p>
          <a:p>
            <a:pPr marL="365125" indent="-255588" eaLnBrk="1" hangingPunct="1">
              <a:buFont typeface="Arial" charset="0"/>
              <a:buNone/>
            </a:pPr>
            <a:endParaRPr lang="ru-RU" sz="1600" smtClean="0">
              <a:latin typeface="Tahoma" pitchFamily="34" charset="0"/>
              <a:cs typeface="Tahoma" pitchFamily="34" charset="0"/>
            </a:endParaRPr>
          </a:p>
          <a:p>
            <a:pPr marL="365125" indent="-255588" eaLnBrk="1" hangingPunct="1">
              <a:buFont typeface="Arial" charset="0"/>
              <a:buNone/>
            </a:pPr>
            <a:endParaRPr lang="ru-RU" sz="1600" smtClean="0">
              <a:latin typeface="Tahoma" pitchFamily="34" charset="0"/>
              <a:cs typeface="Tahoma" pitchFamily="34" charset="0"/>
            </a:endParaRPr>
          </a:p>
          <a:p>
            <a:pPr marL="365125" indent="-255588" eaLnBrk="1" hangingPunct="1"/>
            <a:r>
              <a:rPr lang="ru-RU" sz="1600" b="1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139 средних и средне-специальных образовательных учреждений Московской области</a:t>
            </a:r>
            <a:endParaRPr lang="en-US" sz="1600" b="1" smtClean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  <a:p>
            <a:pPr marL="365125" indent="-255588" eaLnBrk="1" hangingPunct="1"/>
            <a:endParaRPr lang="ru-RU" sz="1600" b="1" smtClean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  <a:p>
            <a:pPr marL="365125" indent="-255588" eaLnBrk="1" hangingPunct="1"/>
            <a:endParaRPr lang="en-US" sz="1600" b="1" smtClean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  <a:p>
            <a:pPr marL="365125" indent="-255588" eaLnBrk="1" hangingPunct="1"/>
            <a:r>
              <a:rPr lang="ru-RU" sz="1600" b="1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Единый муниципальный образовательный портал  города Анадырь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786" y="2214554"/>
            <a:ext cx="940859" cy="86409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9700" name="Picture 4" descr="http://www.orenkadet.ru/design/gray/i/logo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8594" y="982631"/>
            <a:ext cx="853085" cy="93420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3318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214688"/>
            <a:ext cx="985838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" descr="C:\Users\gorbashov\Pictures\anad_ger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500563"/>
            <a:ext cx="1371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604250" y="6524625"/>
            <a:ext cx="473075" cy="2889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>
                <a:solidFill>
                  <a:srgbClr val="9A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  <a:endParaRPr lang="ru-RU" sz="1400" b="1" dirty="0">
              <a:solidFill>
                <a:srgbClr val="9A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031471"/>
      </p:ext>
    </p:extLst>
  </p:cSld>
  <p:clrMapOvr>
    <a:masterClrMapping/>
  </p:clrMapOvr>
  <p:transition advTm="5585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7384"/>
            <a:ext cx="9144000" cy="609061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9" name="TextBox 8"/>
          <p:cNvSpPr txBox="1"/>
          <p:nvPr/>
        </p:nvSpPr>
        <p:spPr>
          <a:xfrm>
            <a:off x="785664" y="1556792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Rounded MT Bold" pitchFamily="34" charset="0"/>
              </a:rPr>
              <a:t>Будем рады сотрудничеству!</a:t>
            </a: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66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7224" y="6143644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www.lms-school.ru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29388" y="6143644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8-800-555-3-777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29520" y="428604"/>
            <a:ext cx="1428760" cy="63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76048" y="2203123"/>
            <a:ext cx="736785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Компания НИНТЕГРА</a:t>
            </a:r>
            <a:endParaRPr lang="en-US" dirty="0" smtClean="0"/>
          </a:p>
          <a:p>
            <a:pPr algn="ctr">
              <a:defRPr/>
            </a:pPr>
            <a:r>
              <a:rPr lang="ru-RU" dirty="0"/>
              <a:t>105018, Россия, Москва, </a:t>
            </a:r>
            <a:r>
              <a:rPr lang="en-US" dirty="0"/>
              <a:t> </a:t>
            </a:r>
          </a:p>
          <a:p>
            <a:pPr algn="ctr">
              <a:defRPr/>
            </a:pPr>
            <a:r>
              <a:rPr lang="ru-RU" dirty="0"/>
              <a:t>набережная Академика Туполева д. 15, корп. 2, </a:t>
            </a:r>
            <a:r>
              <a:rPr lang="en-US" dirty="0" smtClean="0"/>
              <a:t>                </a:t>
            </a:r>
            <a:r>
              <a:rPr lang="en-US" dirty="0" smtClean="0"/>
              <a:t>                      </a:t>
            </a:r>
            <a:r>
              <a:rPr lang="ru-RU" dirty="0" smtClean="0"/>
              <a:t>офис </a:t>
            </a:r>
            <a:r>
              <a:rPr lang="ru-RU" dirty="0"/>
              <a:t>№ </a:t>
            </a:r>
            <a:r>
              <a:rPr lang="ru-RU" dirty="0" smtClean="0"/>
              <a:t>412</a:t>
            </a:r>
            <a:endParaRPr lang="en-US" dirty="0" smtClean="0"/>
          </a:p>
          <a:p>
            <a:pPr algn="ctr">
              <a:defRPr/>
            </a:pPr>
            <a:endParaRPr lang="ru-RU" sz="500" dirty="0" smtClean="0"/>
          </a:p>
          <a:p>
            <a:pPr>
              <a:defRPr/>
            </a:pPr>
            <a:r>
              <a:rPr lang="ru-RU" dirty="0" smtClean="0"/>
              <a:t>Телефон:   </a:t>
            </a:r>
            <a:r>
              <a:rPr lang="en-US" dirty="0" smtClean="0"/>
              <a:t> </a:t>
            </a:r>
            <a:r>
              <a:rPr lang="ru-RU" dirty="0" smtClean="0"/>
              <a:t>  (495) 787-85-07 </a:t>
            </a:r>
          </a:p>
          <a:p>
            <a:pPr>
              <a:defRPr/>
            </a:pPr>
            <a:r>
              <a:rPr lang="ru-RU" dirty="0" smtClean="0"/>
              <a:t>Факс</a:t>
            </a:r>
            <a:r>
              <a:rPr lang="ru-RU" dirty="0"/>
              <a:t>:        </a:t>
            </a:r>
            <a:r>
              <a:rPr lang="en-US" dirty="0" smtClean="0"/>
              <a:t> </a:t>
            </a:r>
            <a:r>
              <a:rPr lang="ru-RU" dirty="0" smtClean="0"/>
              <a:t>    </a:t>
            </a:r>
            <a:r>
              <a:rPr lang="ru-RU" dirty="0"/>
              <a:t>(495) 787-85-06 </a:t>
            </a:r>
          </a:p>
          <a:p>
            <a:pPr>
              <a:defRPr/>
            </a:pPr>
            <a:r>
              <a:rPr lang="ru-RU" dirty="0"/>
              <a:t>Сайты:     </a:t>
            </a:r>
            <a:r>
              <a:rPr lang="en-US" dirty="0" smtClean="0"/>
              <a:t>  </a:t>
            </a:r>
            <a:r>
              <a:rPr lang="ru-RU" dirty="0" smtClean="0"/>
              <a:t>    </a:t>
            </a:r>
            <a:r>
              <a:rPr lang="en-US" dirty="0">
                <a:hlinkClick r:id="rId4"/>
              </a:rPr>
              <a:t>www.lms-school.ru</a:t>
            </a:r>
            <a:r>
              <a:rPr lang="ru-RU" dirty="0"/>
              <a:t>; </a:t>
            </a:r>
          </a:p>
          <a:p>
            <a:pPr>
              <a:defRPr/>
            </a:pPr>
            <a:r>
              <a:rPr lang="ru-RU" dirty="0">
                <a:solidFill>
                  <a:srgbClr val="0000FF"/>
                </a:solidFill>
                <a:latin typeface="Calibri"/>
              </a:rPr>
              <a:t>                  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   </a:t>
            </a:r>
            <a:r>
              <a:rPr lang="ru-RU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  </a:t>
            </a:r>
            <a:r>
              <a:rPr lang="ru-RU" dirty="0" smtClean="0">
                <a:solidFill>
                  <a:srgbClr val="0000FF"/>
                </a:solidFill>
                <a:latin typeface="Calibri"/>
              </a:rPr>
              <a:t>    </a:t>
            </a:r>
            <a:r>
              <a:rPr lang="en-US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dnevnik-lms.ru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dirty="0"/>
              <a:t> Эл. почта</a:t>
            </a:r>
            <a:r>
              <a:rPr lang="ru-RU" dirty="0" smtClean="0"/>
              <a:t>:</a:t>
            </a:r>
            <a:r>
              <a:rPr lang="en-US" dirty="0" smtClean="0"/>
              <a:t> </a:t>
            </a:r>
            <a:r>
              <a:rPr lang="ru-RU" dirty="0" smtClean="0"/>
              <a:t>    </a:t>
            </a:r>
            <a:r>
              <a:rPr lang="ru-RU" dirty="0">
                <a:hlinkClick r:id="rId5"/>
              </a:rPr>
              <a:t>info@lms-school.ru</a:t>
            </a:r>
            <a:r>
              <a:rPr lang="en-US" dirty="0"/>
              <a:t>; </a:t>
            </a:r>
            <a:endParaRPr lang="ru-RU" dirty="0"/>
          </a:p>
          <a:p>
            <a:pPr>
              <a:defRPr/>
            </a:pPr>
            <a:r>
              <a:rPr lang="ru-RU" dirty="0"/>
              <a:t>                       </a:t>
            </a:r>
            <a:r>
              <a:rPr lang="en-US" dirty="0">
                <a:hlinkClick r:id="rId6"/>
              </a:rPr>
              <a:t>info@nintegra.ru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Дневник_</a:t>
            </a:r>
            <a:r>
              <a:rPr lang="en-US" dirty="0" smtClean="0"/>
              <a:t>LMS</a:t>
            </a:r>
            <a:r>
              <a:rPr smtClean="0"/>
              <a:t> </a:t>
            </a:r>
            <a:r>
              <a:rPr lang="ru-RU" dirty="0" smtClean="0"/>
              <a:t>–</a:t>
            </a:r>
            <a:r>
              <a:rPr smtClean="0"/>
              <a:t> мультиплатформенное решение</a:t>
            </a:r>
            <a:endParaRPr lang="ru-RU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857884" y="3000372"/>
            <a:ext cx="1357322" cy="237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0001" y="1285860"/>
            <a:ext cx="1964545" cy="130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57158" y="2928934"/>
            <a:ext cx="1928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Учитель, заносящий оценки, домашние задания, замечания, объявления и т.д.</a:t>
            </a:r>
            <a:endParaRPr lang="ru-RU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143768" y="3143248"/>
            <a:ext cx="171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Информационный киоск в здании школы</a:t>
            </a:r>
            <a:endParaRPr lang="ru-RU" sz="1200" b="1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72132" y="1214422"/>
            <a:ext cx="2067272" cy="104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5143504" y="2428868"/>
            <a:ext cx="3143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ДНЕВНИК-</a:t>
            </a:r>
            <a:r>
              <a:rPr lang="en-US" sz="1200" b="1" dirty="0" smtClean="0"/>
              <a:t>LMS</a:t>
            </a:r>
            <a:r>
              <a:rPr lang="ru-RU" sz="1200" b="1" dirty="0" smtClean="0"/>
              <a:t> в Интернете</a:t>
            </a:r>
            <a:endParaRPr lang="ru-RU" sz="1200" b="1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86182" y="4643446"/>
            <a:ext cx="2119327" cy="158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5500694" y="6000768"/>
            <a:ext cx="171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Приложение для мобильных ПК (</a:t>
            </a:r>
            <a:r>
              <a:rPr lang="en-US" sz="1200" b="1" dirty="0" err="1" smtClean="0"/>
              <a:t>iOS</a:t>
            </a:r>
            <a:r>
              <a:rPr lang="ru-RU" sz="1200" b="1" dirty="0" smtClean="0"/>
              <a:t>, </a:t>
            </a:r>
            <a:r>
              <a:rPr lang="en-US" sz="1200" b="1" dirty="0" smtClean="0"/>
              <a:t>Android</a:t>
            </a:r>
            <a:r>
              <a:rPr lang="ru-RU" sz="1200" b="1" dirty="0" smtClean="0"/>
              <a:t> и др.)</a:t>
            </a:r>
            <a:endParaRPr lang="ru-RU" sz="1200" b="1" dirty="0"/>
          </a:p>
        </p:txBody>
      </p:sp>
      <p:sp>
        <p:nvSpPr>
          <p:cNvPr id="26" name="Облако 25"/>
          <p:cNvSpPr/>
          <p:nvPr/>
        </p:nvSpPr>
        <p:spPr>
          <a:xfrm>
            <a:off x="2500298" y="2786058"/>
            <a:ext cx="2643206" cy="1214446"/>
          </a:xfrm>
          <a:prstGeom prst="cloud">
            <a:avLst/>
          </a:prstGeom>
          <a:solidFill>
            <a:schemeClr val="bg1">
              <a:alpha val="0"/>
            </a:schemeClr>
          </a:solidFill>
          <a:effectLst>
            <a:outerShdw blurRad="1016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База данных</a:t>
            </a:r>
            <a:endParaRPr lang="ru-RU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7" name="Стрелка вниз 26"/>
          <p:cNvSpPr/>
          <p:nvPr/>
        </p:nvSpPr>
        <p:spPr>
          <a:xfrm rot="17918057">
            <a:off x="2531976" y="1925033"/>
            <a:ext cx="500066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низ 28"/>
          <p:cNvSpPr/>
          <p:nvPr/>
        </p:nvSpPr>
        <p:spPr>
          <a:xfrm rot="14141565">
            <a:off x="4816952" y="1948295"/>
            <a:ext cx="500066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трелка вниз 29"/>
          <p:cNvSpPr/>
          <p:nvPr/>
        </p:nvSpPr>
        <p:spPr>
          <a:xfrm rot="18866133">
            <a:off x="5175182" y="3639545"/>
            <a:ext cx="500066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трелка вниз 31"/>
          <p:cNvSpPr/>
          <p:nvPr/>
        </p:nvSpPr>
        <p:spPr>
          <a:xfrm rot="20638903">
            <a:off x="3751875" y="4195734"/>
            <a:ext cx="500066" cy="8572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71472" y="4286256"/>
            <a:ext cx="2857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Преимущество! </a:t>
            </a:r>
            <a:br>
              <a:rPr lang="ru-RU" sz="1400" b="1" dirty="0" smtClean="0">
                <a:solidFill>
                  <a:srgbClr val="FF0000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Базу данных ДНЕВНИКА-</a:t>
            </a:r>
            <a:r>
              <a:rPr lang="en-US" sz="1400" b="1" dirty="0" smtClean="0">
                <a:solidFill>
                  <a:srgbClr val="FF0000"/>
                </a:solidFill>
              </a:rPr>
              <a:t>LMS </a:t>
            </a:r>
            <a:r>
              <a:rPr lang="ru-RU" sz="1400" b="1" dirty="0" smtClean="0">
                <a:solidFill>
                  <a:srgbClr val="FF0000"/>
                </a:solidFill>
              </a:rPr>
              <a:t>можно подключить к информационному киоску или к мобильным приложениям.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>
            <a:off x="381607" y="1382274"/>
            <a:ext cx="1758372" cy="2618230"/>
            <a:chOff x="71406" y="1928803"/>
            <a:chExt cx="1758372" cy="2618230"/>
          </a:xfrm>
        </p:grpSpPr>
        <p:pic>
          <p:nvPicPr>
            <p:cNvPr id="8" name="Рисунок 7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71406" y="1928803"/>
              <a:ext cx="1102599" cy="2618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Стрелка вправо 8"/>
            <p:cNvSpPr/>
            <p:nvPr/>
          </p:nvSpPr>
          <p:spPr>
            <a:xfrm>
              <a:off x="1102567" y="2073390"/>
              <a:ext cx="727211" cy="604721"/>
            </a:xfrm>
            <a:prstGeom prst="rightArrow">
              <a:avLst/>
            </a:prstGeom>
            <a:solidFill>
              <a:srgbClr val="92D05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429694" y="1142984"/>
            <a:ext cx="4428586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Устанавливается в холле школы и позволяет  учащимся и родителям получить доступ к общей информации об учебном процессе: 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- расписанию основного и дополнительного образования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- электронному дневнику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- объявлениям и плану мероприятий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- меню столовой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dirty="0"/>
              <a:t>Электронный информационный киоск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4286256"/>
            <a:ext cx="835824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indent="-185738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Управление осуществляется рукой посредством сенсорного экрана управления</a:t>
            </a:r>
          </a:p>
          <a:p>
            <a:pPr marL="185738" indent="-185738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Данные в киоск передаются автоматически из базы данных</a:t>
            </a:r>
          </a:p>
          <a:p>
            <a:pPr marL="185738" indent="-185738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Киоск решает проблему отсутствия домашнего интернета  у родителей</a:t>
            </a:r>
          </a:p>
        </p:txBody>
      </p:sp>
      <p:pic>
        <p:nvPicPr>
          <p:cNvPr id="10" name="Picture 2" descr="C:\Users\yatkevich\AppData\Local\Microsoft\Windows\Temporary Internet Files\Content.Outlook\U8H2EA21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13" y="1857395"/>
            <a:ext cx="232259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Электронные дневник на </a:t>
            </a:r>
            <a:r>
              <a:rPr lang="en-US" dirty="0" err="1" smtClean="0"/>
              <a:t>iPad</a:t>
            </a:r>
            <a:endParaRPr lang="ru-RU" dirty="0"/>
          </a:p>
        </p:txBody>
      </p:sp>
      <p:pic>
        <p:nvPicPr>
          <p:cNvPr id="9" name="Рисунок 8" descr="Diary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214422"/>
            <a:ext cx="6381795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mtClean="0"/>
              <a:t>Вход в </a:t>
            </a:r>
            <a:r>
              <a:rPr lang="ru-RU" dirty="0" smtClean="0"/>
              <a:t>ДНЕВНИК-</a:t>
            </a:r>
            <a:r>
              <a:rPr lang="en-US" dirty="0" smtClean="0"/>
              <a:t>LMS </a:t>
            </a:r>
            <a:r>
              <a:rPr smtClean="0"/>
              <a:t>по логину и паролю</a:t>
            </a:r>
            <a:endParaRPr lang="ru-RU" dirty="0"/>
          </a:p>
        </p:txBody>
      </p:sp>
      <p:pic>
        <p:nvPicPr>
          <p:cNvPr id="2050" name="Picture 2" descr="C:\Users\YATKEV~1\AppData\Local\Temp\Rar$DI35.777\Главная logou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7" t="3172" r="27000" b="8618"/>
          <a:stretch/>
        </p:blipFill>
        <p:spPr bwMode="auto">
          <a:xfrm>
            <a:off x="2267745" y="1358537"/>
            <a:ext cx="4032447" cy="51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Основные функции </a:t>
            </a:r>
            <a:r>
              <a:rPr lang="ru-RU" dirty="0" smtClean="0"/>
              <a:t>ДНЕВНИК-</a:t>
            </a:r>
            <a:r>
              <a:rPr lang="en-US" dirty="0" smtClean="0"/>
              <a:t>LMS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286380" y="2143116"/>
            <a:ext cx="26432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itchFamily="34" charset="0"/>
              <a:buChar char="•"/>
            </a:pPr>
            <a:r>
              <a:rPr lang="ru-RU" dirty="0" smtClean="0"/>
              <a:t>Оценки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ru-RU" dirty="0" smtClean="0"/>
              <a:t>Расписание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ru-RU" dirty="0" smtClean="0"/>
              <a:t>Домашнее задание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ru-RU" dirty="0" smtClean="0"/>
              <a:t>Итоговые оценки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ru-RU" dirty="0" smtClean="0"/>
              <a:t>Объявления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ru-RU" dirty="0" smtClean="0"/>
              <a:t>Вопрос-ответ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ru-RU" dirty="0" smtClean="0"/>
              <a:t>Меню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ru-RU" dirty="0" smtClean="0"/>
              <a:t>Администрация</a:t>
            </a:r>
          </a:p>
          <a:p>
            <a:pPr marL="355600" indent="-355600">
              <a:buFont typeface="Arial" pitchFamily="34" charset="0"/>
              <a:buChar char="•"/>
            </a:pPr>
            <a:r>
              <a:rPr lang="ru-RU" dirty="0" err="1" smtClean="0"/>
              <a:t>Портфолио</a:t>
            </a:r>
            <a:endParaRPr lang="ru-RU" dirty="0"/>
          </a:p>
        </p:txBody>
      </p:sp>
      <p:pic>
        <p:nvPicPr>
          <p:cNvPr id="1026" name="Picture 2" descr="C:\Users\YATKEV~1\AppData\Local\Temp\Rar$DI16.604\Главная log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t="-1" r="9143" b="239"/>
          <a:stretch/>
        </p:blipFill>
        <p:spPr bwMode="auto">
          <a:xfrm>
            <a:off x="260752" y="1121575"/>
            <a:ext cx="5391368" cy="496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 rot="5400000">
            <a:off x="5179222" y="2035959"/>
            <a:ext cx="2786079" cy="2714647"/>
          </a:xfrm>
          <a:prstGeom prst="wedgeRoundRectCallout">
            <a:avLst>
              <a:gd name="adj1" fmla="val -67712"/>
              <a:gd name="adj2" fmla="val 93609"/>
              <a:gd name="adj3" fmla="val 16667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7401</TotalTime>
  <Words>1092</Words>
  <Application>Microsoft Office PowerPoint</Application>
  <PresentationFormat>Экран (4:3)</PresentationFormat>
  <Paragraphs>222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Тема Office</vt:lpstr>
      <vt:lpstr>1_Тема Office</vt:lpstr>
      <vt:lpstr>Презентация PowerPoint</vt:lpstr>
      <vt:lpstr>О компании НИНТЕГРА</vt:lpstr>
      <vt:lpstr>ДНЕВНИК-LMS – контроль усеваемости и on-line сервисы </vt:lpstr>
      <vt:lpstr>Классическая структура информацонного обмена</vt:lpstr>
      <vt:lpstr>Дневник_LMS – мультиплатформенное решение</vt:lpstr>
      <vt:lpstr>Электронный информационный киоск</vt:lpstr>
      <vt:lpstr>Электронные дневник на iPad</vt:lpstr>
      <vt:lpstr>Вход в ДНЕВНИК-LMS по логину и паролю</vt:lpstr>
      <vt:lpstr>Основные функции ДНЕВНИК-LMS </vt:lpstr>
      <vt:lpstr>ДНЕВНИК-LMS – ОЦЕНКИ, РАСПИСАНИЕ, ДОМАШНЕЕ ЗАДАНИЕ </vt:lpstr>
      <vt:lpstr>ДНЕВНИК-LMS – ИТОГОВЫЕ ОЦЕНКИ</vt:lpstr>
      <vt:lpstr>ДНЕВНИК-LMS – ОБЪЯВЛЕНИЯ</vt:lpstr>
      <vt:lpstr>ДНЕВНИК-LMS – ВОПРОС-ОТВЕТ</vt:lpstr>
      <vt:lpstr>ДНЕВНИК-LMS – МЕНЮ</vt:lpstr>
      <vt:lpstr>ДНЕВНИК-LMS – АДМИНИСТРАЦИЯ</vt:lpstr>
      <vt:lpstr>ДНЕВНИК-LMS – ПОРТФОЛИО</vt:lpstr>
      <vt:lpstr>Как подключиться к ДНЕВНИКУ-LMS </vt:lpstr>
      <vt:lpstr>Как начать использовать ДНЕВНИК-LMS </vt:lpstr>
      <vt:lpstr>Ввод данных – СПИСКИ КЛАССОВ, УЧИТЕЛЕЙ, ПРЕДМЕТЫ И Т.Д.</vt:lpstr>
      <vt:lpstr>Ввод данных – СОСТАВЛЕНИЕ И РЕДАКТИРОВАНИЕ РАСПИСАНИЯ</vt:lpstr>
      <vt:lpstr>Ввод данных –ОЦЕНКИ И КОММЕНТАРИИ К НИМ</vt:lpstr>
      <vt:lpstr>Трехступенчатая автоматизация учебных заведений</vt:lpstr>
      <vt:lpstr>LMS_ШКОЛА – современный способ управления школой </vt:lpstr>
      <vt:lpstr>Функциональные возможности LMS_ШКОЛА</vt:lpstr>
      <vt:lpstr>LMS_ШКОЛА – мультиплатформенное решение</vt:lpstr>
      <vt:lpstr>Рабочее место учителя на iPad</vt:lpstr>
      <vt:lpstr>SMS / e-mail уведомления</vt:lpstr>
      <vt:lpstr>WEB-сайт учебного заведения</vt:lpstr>
      <vt:lpstr>Электронная библиотека</vt:lpstr>
      <vt:lpstr>Комплексное оснащение учебного заведения</vt:lpstr>
      <vt:lpstr>Централизованная отчетность в LMS_ШКОЛА </vt:lpstr>
      <vt:lpstr>Централизованная отчетность в LMS_ШКОЛА Схема сбора информации</vt:lpstr>
      <vt:lpstr>Централизованная отчетность в LMS_ШКОЛА  Редактируемые отчётные формы</vt:lpstr>
      <vt:lpstr>Централизованная отчетность в LMS_ШКОЛА Анализ успеваемости</vt:lpstr>
      <vt:lpstr>Централизованная отчетность в LMS_ШКОЛА: Интегральные показатели</vt:lpstr>
      <vt:lpstr>Централизованная отчетность в LMS_ШКОЛА: Личное дело учащегося</vt:lpstr>
      <vt:lpstr>Централизованная отчетность в LMS_ШКОЛА  Отчёт по кадровому составу</vt:lpstr>
      <vt:lpstr>Централизованная отчетность в LMS_ШКОЛА  Отчёт о зачисленных</vt:lpstr>
      <vt:lpstr>Централизованная отчетность в LMS_ШКОЛА  Отчёт по выпускникам</vt:lpstr>
      <vt:lpstr>Централизованная отчетность в LMS_ШКОЛА  Отчёт по социальному составу</vt:lpstr>
      <vt:lpstr>LMS Школа - Примеры внедрения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 Ефремов</dc:creator>
  <cp:lastModifiedBy>Яткевич Станислава</cp:lastModifiedBy>
  <cp:revision>372</cp:revision>
  <dcterms:created xsi:type="dcterms:W3CDTF">2010-11-16T10:01:41Z</dcterms:created>
  <dcterms:modified xsi:type="dcterms:W3CDTF">2013-04-30T07:18:14Z</dcterms:modified>
</cp:coreProperties>
</file>