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3" r:id="rId1"/>
    <p:sldMasterId id="2147483841" r:id="rId2"/>
    <p:sldMasterId id="2147483853" r:id="rId3"/>
  </p:sldMasterIdLst>
  <p:notesMasterIdLst>
    <p:notesMasterId r:id="rId39"/>
  </p:notesMasterIdLst>
  <p:handoutMasterIdLst>
    <p:handoutMasterId r:id="rId40"/>
  </p:handoutMasterIdLst>
  <p:sldIdLst>
    <p:sldId id="257" r:id="rId4"/>
    <p:sldId id="326" r:id="rId5"/>
    <p:sldId id="296" r:id="rId6"/>
    <p:sldId id="300" r:id="rId7"/>
    <p:sldId id="288" r:id="rId8"/>
    <p:sldId id="303" r:id="rId9"/>
    <p:sldId id="332" r:id="rId10"/>
    <p:sldId id="331" r:id="rId11"/>
    <p:sldId id="338" r:id="rId12"/>
    <p:sldId id="339" r:id="rId13"/>
    <p:sldId id="336" r:id="rId14"/>
    <p:sldId id="289" r:id="rId15"/>
    <p:sldId id="308" r:id="rId16"/>
    <p:sldId id="351" r:id="rId17"/>
    <p:sldId id="354" r:id="rId18"/>
    <p:sldId id="353" r:id="rId19"/>
    <p:sldId id="314" r:id="rId20"/>
    <p:sldId id="328" r:id="rId21"/>
    <p:sldId id="352" r:id="rId22"/>
    <p:sldId id="329" r:id="rId23"/>
    <p:sldId id="340" r:id="rId24"/>
    <p:sldId id="341" r:id="rId25"/>
    <p:sldId id="342" r:id="rId26"/>
    <p:sldId id="343" r:id="rId27"/>
    <p:sldId id="344" r:id="rId28"/>
    <p:sldId id="345" r:id="rId29"/>
    <p:sldId id="350" r:id="rId30"/>
    <p:sldId id="349" r:id="rId31"/>
    <p:sldId id="348" r:id="rId32"/>
    <p:sldId id="356" r:id="rId33"/>
    <p:sldId id="357" r:id="rId34"/>
    <p:sldId id="358" r:id="rId35"/>
    <p:sldId id="333" r:id="rId36"/>
    <p:sldId id="334" r:id="rId37"/>
    <p:sldId id="359" r:id="rId38"/>
  </p:sldIdLst>
  <p:sldSz cx="9144000" cy="6858000" type="screen4x3"/>
  <p:notesSz cx="6794500" cy="99314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6600"/>
    <a:srgbClr val="00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86" autoAdjust="0"/>
    <p:restoredTop sz="92920" autoAdjust="0"/>
  </p:normalViewPr>
  <p:slideViewPr>
    <p:cSldViewPr>
      <p:cViewPr>
        <p:scale>
          <a:sx n="100" d="100"/>
          <a:sy n="100" d="100"/>
        </p:scale>
        <p:origin x="-26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6" d="100"/>
          <a:sy n="46" d="100"/>
        </p:scale>
        <p:origin x="-3036" y="-102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14F883-A707-4D73-B767-C65618F297AE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790E36-A3D6-427C-8123-CA0315067324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Отчёты по показателям учебного процесса</a:t>
          </a:r>
          <a:endParaRPr lang="ru-RU" sz="1600" dirty="0">
            <a:solidFill>
              <a:schemeClr val="tx1"/>
            </a:solidFill>
          </a:endParaRPr>
        </a:p>
      </dgm:t>
    </dgm:pt>
    <dgm:pt modelId="{9B304276-53B5-487B-82F4-460F2F6A3CCC}" type="parTrans" cxnId="{E3CED4F5-2820-4ABB-8A7D-1E16CA66733D}">
      <dgm:prSet/>
      <dgm:spPr/>
      <dgm:t>
        <a:bodyPr/>
        <a:lstStyle/>
        <a:p>
          <a:endParaRPr lang="ru-RU"/>
        </a:p>
      </dgm:t>
    </dgm:pt>
    <dgm:pt modelId="{D0B9E126-6B32-48E3-B231-6E85610222FB}" type="sibTrans" cxnId="{E3CED4F5-2820-4ABB-8A7D-1E16CA66733D}">
      <dgm:prSet/>
      <dgm:spPr/>
      <dgm:t>
        <a:bodyPr/>
        <a:lstStyle/>
        <a:p>
          <a:endParaRPr lang="ru-RU"/>
        </a:p>
      </dgm:t>
    </dgm:pt>
    <dgm:pt modelId="{D911D0E0-8E26-47D2-B690-33F630083E1F}">
      <dgm:prSet phldrT="[Текст]" custT="1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400" dirty="0" smtClean="0"/>
            <a:t>Анализ успеваемости</a:t>
          </a:r>
          <a:endParaRPr lang="ru-RU" sz="1400" dirty="0"/>
        </a:p>
      </dgm:t>
    </dgm:pt>
    <dgm:pt modelId="{3BE666A5-5F9F-453C-AC10-96B53DD81347}" type="parTrans" cxnId="{6F68D062-363B-43A3-9820-48D687C7C89E}">
      <dgm:prSet/>
      <dgm:spPr/>
      <dgm:t>
        <a:bodyPr/>
        <a:lstStyle/>
        <a:p>
          <a:endParaRPr lang="ru-RU"/>
        </a:p>
      </dgm:t>
    </dgm:pt>
    <dgm:pt modelId="{E0354588-0A6F-4F4D-A3E9-F35A77A4A0BD}" type="sibTrans" cxnId="{6F68D062-363B-43A3-9820-48D687C7C89E}">
      <dgm:prSet/>
      <dgm:spPr/>
      <dgm:t>
        <a:bodyPr/>
        <a:lstStyle/>
        <a:p>
          <a:endParaRPr lang="ru-RU"/>
        </a:p>
      </dgm:t>
    </dgm:pt>
    <dgm:pt modelId="{98B58DB8-E366-4F9A-B5D9-973842E2BC49}">
      <dgm:prSet phldrT="[Текст]" custT="1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400" dirty="0" smtClean="0"/>
            <a:t>Интегральные показатели</a:t>
          </a:r>
          <a:endParaRPr lang="ru-RU" sz="1400" dirty="0"/>
        </a:p>
      </dgm:t>
    </dgm:pt>
    <dgm:pt modelId="{5DBC1DF0-E96D-4111-9F03-E919D48207F5}" type="parTrans" cxnId="{F2DCD8DF-F9C8-4658-867D-9CC06C272255}">
      <dgm:prSet/>
      <dgm:spPr/>
      <dgm:t>
        <a:bodyPr/>
        <a:lstStyle/>
        <a:p>
          <a:endParaRPr lang="ru-RU"/>
        </a:p>
      </dgm:t>
    </dgm:pt>
    <dgm:pt modelId="{7B09750B-495A-4FFC-8521-95252F5981DC}" type="sibTrans" cxnId="{F2DCD8DF-F9C8-4658-867D-9CC06C272255}">
      <dgm:prSet/>
      <dgm:spPr/>
      <dgm:t>
        <a:bodyPr/>
        <a:lstStyle/>
        <a:p>
          <a:endParaRPr lang="ru-RU"/>
        </a:p>
      </dgm:t>
    </dgm:pt>
    <dgm:pt modelId="{142CEEF0-1A16-4CDE-978D-9AE46A13D42F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Отчёты по личным делам учащихся и кадрового состава</a:t>
          </a:r>
          <a:endParaRPr lang="ru-RU" sz="1600" dirty="0">
            <a:solidFill>
              <a:schemeClr val="tx1"/>
            </a:solidFill>
          </a:endParaRPr>
        </a:p>
      </dgm:t>
    </dgm:pt>
    <dgm:pt modelId="{9ABBCFC0-B776-4252-B572-9874BC09CB49}" type="parTrans" cxnId="{E07BBA78-8F16-4496-926C-58CE35CBB824}">
      <dgm:prSet/>
      <dgm:spPr/>
      <dgm:t>
        <a:bodyPr/>
        <a:lstStyle/>
        <a:p>
          <a:endParaRPr lang="ru-RU"/>
        </a:p>
      </dgm:t>
    </dgm:pt>
    <dgm:pt modelId="{1C792032-E64E-42DE-9A41-87BD86BB7C08}" type="sibTrans" cxnId="{E07BBA78-8F16-4496-926C-58CE35CBB824}">
      <dgm:prSet/>
      <dgm:spPr/>
      <dgm:t>
        <a:bodyPr/>
        <a:lstStyle/>
        <a:p>
          <a:endParaRPr lang="ru-RU"/>
        </a:p>
      </dgm:t>
    </dgm:pt>
    <dgm:pt modelId="{7940F6E5-B38E-43A4-9CAC-A0B4D8251AC0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400" dirty="0" smtClean="0"/>
            <a:t>Личное </a:t>
          </a:r>
          <a:r>
            <a:rPr lang="ru-RU" sz="1400" smtClean="0"/>
            <a:t>дело обучаемого</a:t>
          </a:r>
          <a:endParaRPr lang="ru-RU" sz="1100" dirty="0"/>
        </a:p>
      </dgm:t>
    </dgm:pt>
    <dgm:pt modelId="{63271D24-5265-4D49-9100-F295575CF90C}" type="parTrans" cxnId="{4BE402EF-EEA1-4B63-831A-5682DCB982E6}">
      <dgm:prSet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2026931C-1033-4FB0-B1C2-E0D9EF9F205E}" type="sibTrans" cxnId="{4BE402EF-EEA1-4B63-831A-5682DCB982E6}">
      <dgm:prSet/>
      <dgm:spPr/>
      <dgm:t>
        <a:bodyPr/>
        <a:lstStyle/>
        <a:p>
          <a:endParaRPr lang="ru-RU"/>
        </a:p>
      </dgm:t>
    </dgm:pt>
    <dgm:pt modelId="{81E785DC-BA29-42C3-8725-54D51CA320F0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400" dirty="0" smtClean="0"/>
            <a:t>Отчёт по кадровому составу</a:t>
          </a:r>
          <a:endParaRPr lang="ru-RU" sz="1400" dirty="0"/>
        </a:p>
      </dgm:t>
    </dgm:pt>
    <dgm:pt modelId="{2FFCFAAB-8AE3-460D-A477-1C3D8E1FDF18}" type="parTrans" cxnId="{4AF5EEBC-948F-4E6F-B013-2FD8D0B4F661}">
      <dgm:prSet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2A751A5C-5F0F-4C5C-8842-4D084B93B94A}" type="sibTrans" cxnId="{4AF5EEBC-948F-4E6F-B013-2FD8D0B4F661}">
      <dgm:prSet/>
      <dgm:spPr/>
      <dgm:t>
        <a:bodyPr/>
        <a:lstStyle/>
        <a:p>
          <a:endParaRPr lang="ru-RU"/>
        </a:p>
      </dgm:t>
    </dgm:pt>
    <dgm:pt modelId="{ABED5DB6-27DB-4D0D-A9FA-7481EB0380FC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Прочее</a:t>
          </a:r>
          <a:endParaRPr lang="ru-RU" sz="1600" dirty="0">
            <a:solidFill>
              <a:schemeClr val="tx1"/>
            </a:solidFill>
          </a:endParaRPr>
        </a:p>
      </dgm:t>
    </dgm:pt>
    <dgm:pt modelId="{8393827E-CD63-477F-ABB9-0678917AA6B1}" type="parTrans" cxnId="{FF109453-990C-4DA8-B40D-1E18CAA1F6CB}">
      <dgm:prSet/>
      <dgm:spPr/>
      <dgm:t>
        <a:bodyPr/>
        <a:lstStyle/>
        <a:p>
          <a:endParaRPr lang="ru-RU"/>
        </a:p>
      </dgm:t>
    </dgm:pt>
    <dgm:pt modelId="{AE53ED7B-932E-427B-8CF8-CB24B6CB91E4}" type="sibTrans" cxnId="{FF109453-990C-4DA8-B40D-1E18CAA1F6CB}">
      <dgm:prSet/>
      <dgm:spPr/>
      <dgm:t>
        <a:bodyPr/>
        <a:lstStyle/>
        <a:p>
          <a:endParaRPr lang="ru-RU"/>
        </a:p>
      </dgm:t>
    </dgm:pt>
    <dgm:pt modelId="{87BBA307-389E-4DFB-9C4F-E4858BAF6D48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400" dirty="0" smtClean="0"/>
            <a:t>Информационная справка</a:t>
          </a:r>
          <a:endParaRPr lang="ru-RU" sz="1400" dirty="0"/>
        </a:p>
      </dgm:t>
    </dgm:pt>
    <dgm:pt modelId="{A1777AA6-D049-4012-977E-3F2F59C460A3}" type="parTrans" cxnId="{870F67CE-3A76-4E93-9CC2-3EFBF105079A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58012E12-6794-41BB-A48F-0029D9FE5FFD}" type="sibTrans" cxnId="{870F67CE-3A76-4E93-9CC2-3EFBF105079A}">
      <dgm:prSet/>
      <dgm:spPr/>
      <dgm:t>
        <a:bodyPr/>
        <a:lstStyle/>
        <a:p>
          <a:endParaRPr lang="ru-RU"/>
        </a:p>
      </dgm:t>
    </dgm:pt>
    <dgm:pt modelId="{1636B2EF-4A25-4C48-8194-5F012C3989F8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400" dirty="0" smtClean="0"/>
            <a:t>Рейтинг лучших учащихся </a:t>
          </a:r>
          <a:endParaRPr lang="ru-RU" sz="1400" dirty="0"/>
        </a:p>
      </dgm:t>
    </dgm:pt>
    <dgm:pt modelId="{E24F99A9-2A94-4BA3-A4D6-EFD7BC0444B7}" type="parTrans" cxnId="{19A736E8-1BBF-41A1-9167-49293CBDDF44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7B1AF859-3218-4617-84C2-540082299924}" type="sibTrans" cxnId="{19A736E8-1BBF-41A1-9167-49293CBDDF44}">
      <dgm:prSet/>
      <dgm:spPr/>
      <dgm:t>
        <a:bodyPr/>
        <a:lstStyle/>
        <a:p>
          <a:endParaRPr lang="ru-RU"/>
        </a:p>
      </dgm:t>
    </dgm:pt>
    <dgm:pt modelId="{C3D0D2DE-88AD-4AA1-BA75-0C20DD83D675}">
      <dgm:prSet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400" dirty="0" smtClean="0"/>
            <a:t>Отчёт о зачислении</a:t>
          </a:r>
          <a:endParaRPr lang="ru-RU" sz="1400" dirty="0"/>
        </a:p>
      </dgm:t>
    </dgm:pt>
    <dgm:pt modelId="{7C3FF51D-79A9-482A-B52B-392F5C44C64F}" type="parTrans" cxnId="{F8EE44F9-ED55-4D4C-919B-9DD873FC36D8}">
      <dgm:prSet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CF842E14-6CBC-411E-B12A-49EE60FDB978}" type="sibTrans" cxnId="{F8EE44F9-ED55-4D4C-919B-9DD873FC36D8}">
      <dgm:prSet/>
      <dgm:spPr/>
      <dgm:t>
        <a:bodyPr/>
        <a:lstStyle/>
        <a:p>
          <a:endParaRPr lang="ru-RU"/>
        </a:p>
      </dgm:t>
    </dgm:pt>
    <dgm:pt modelId="{704726E3-B6EC-4328-89B1-CA49EFA31893}">
      <dgm:prSet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400" dirty="0" smtClean="0"/>
            <a:t>Информационная</a:t>
          </a:r>
          <a:r>
            <a:rPr lang="en-US" sz="1200" dirty="0" smtClean="0"/>
            <a:t> </a:t>
          </a:r>
          <a:r>
            <a:rPr lang="ru-RU" sz="1200" dirty="0" smtClean="0"/>
            <a:t>справка </a:t>
          </a:r>
          <a:endParaRPr lang="ru-RU" sz="1200" dirty="0"/>
        </a:p>
      </dgm:t>
    </dgm:pt>
    <dgm:pt modelId="{711E1579-B630-48F0-9148-B241A0293246}" type="parTrans" cxnId="{0BBA32EC-1FC6-4ED9-96C6-646D2895BD05}">
      <dgm:prSet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CECF24E0-707D-4B7B-806D-D7D8742DC290}" type="sibTrans" cxnId="{0BBA32EC-1FC6-4ED9-96C6-646D2895BD05}">
      <dgm:prSet/>
      <dgm:spPr/>
      <dgm:t>
        <a:bodyPr/>
        <a:lstStyle/>
        <a:p>
          <a:endParaRPr lang="ru-RU"/>
        </a:p>
      </dgm:t>
    </dgm:pt>
    <dgm:pt modelId="{1B0E6568-0924-4327-A95B-8CB618A110EC}">
      <dgm:prSet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200" dirty="0" smtClean="0"/>
            <a:t>Отчёт о выпускниках</a:t>
          </a:r>
          <a:endParaRPr lang="ru-RU" sz="1200" dirty="0"/>
        </a:p>
      </dgm:t>
    </dgm:pt>
    <dgm:pt modelId="{681DD650-6CA3-4B4F-A168-0E9458105217}" type="parTrans" cxnId="{1C3F12D8-1994-468C-9AA7-A3AB0192C5DA}">
      <dgm:prSet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54FB81F5-8D96-495D-BEC6-2609C19F5AEC}" type="sibTrans" cxnId="{1C3F12D8-1994-468C-9AA7-A3AB0192C5DA}">
      <dgm:prSet/>
      <dgm:spPr/>
      <dgm:t>
        <a:bodyPr/>
        <a:lstStyle/>
        <a:p>
          <a:endParaRPr lang="ru-RU"/>
        </a:p>
      </dgm:t>
    </dgm:pt>
    <dgm:pt modelId="{82B7377F-5E97-43FC-AA0D-45E81068C8A6}" type="pres">
      <dgm:prSet presAssocID="{2F14F883-A707-4D73-B767-C65618F297A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1FAF288-AAA2-4A63-91FB-5CD1978CB2E7}" type="pres">
      <dgm:prSet presAssocID="{D2790E36-A3D6-427C-8123-CA0315067324}" presName="root" presStyleCnt="0"/>
      <dgm:spPr/>
    </dgm:pt>
    <dgm:pt modelId="{1F9712D2-713A-432A-A8CC-D071C82C816D}" type="pres">
      <dgm:prSet presAssocID="{D2790E36-A3D6-427C-8123-CA0315067324}" presName="rootComposite" presStyleCnt="0"/>
      <dgm:spPr/>
    </dgm:pt>
    <dgm:pt modelId="{D267694B-A2C8-4B88-B069-9FF70D542010}" type="pres">
      <dgm:prSet presAssocID="{D2790E36-A3D6-427C-8123-CA0315067324}" presName="rootText" presStyleLbl="node1" presStyleIdx="0" presStyleCnt="3" custScaleX="85632" custScaleY="96771"/>
      <dgm:spPr/>
      <dgm:t>
        <a:bodyPr/>
        <a:lstStyle/>
        <a:p>
          <a:endParaRPr lang="ru-RU"/>
        </a:p>
      </dgm:t>
    </dgm:pt>
    <dgm:pt modelId="{5EC6B00F-AC11-460E-86B1-8D13C0E5269E}" type="pres">
      <dgm:prSet presAssocID="{D2790E36-A3D6-427C-8123-CA0315067324}" presName="rootConnector" presStyleLbl="node1" presStyleIdx="0" presStyleCnt="3"/>
      <dgm:spPr/>
      <dgm:t>
        <a:bodyPr/>
        <a:lstStyle/>
        <a:p>
          <a:endParaRPr lang="ru-RU"/>
        </a:p>
      </dgm:t>
    </dgm:pt>
    <dgm:pt modelId="{A7CC5A6B-05FC-4C1A-A72E-3B95744BDBA5}" type="pres">
      <dgm:prSet presAssocID="{D2790E36-A3D6-427C-8123-CA0315067324}" presName="childShape" presStyleCnt="0"/>
      <dgm:spPr/>
    </dgm:pt>
    <dgm:pt modelId="{3F4AD476-1609-47C2-ACC3-1C544282CE5A}" type="pres">
      <dgm:prSet presAssocID="{3BE666A5-5F9F-453C-AC10-96B53DD81347}" presName="Name13" presStyleLbl="parChTrans1D2" presStyleIdx="0" presStyleCnt="9"/>
      <dgm:spPr/>
      <dgm:t>
        <a:bodyPr/>
        <a:lstStyle/>
        <a:p>
          <a:endParaRPr lang="ru-RU"/>
        </a:p>
      </dgm:t>
    </dgm:pt>
    <dgm:pt modelId="{C8CDE13F-5AA3-4A18-8426-15E8369D6F68}" type="pres">
      <dgm:prSet presAssocID="{D911D0E0-8E26-47D2-B690-33F630083E1F}" presName="childText" presStyleLbl="bgAcc1" presStyleIdx="0" presStyleCnt="9" custScaleX="112933" custScaleY="74482" custLinFactNeighborX="735" custLinFactNeighborY="11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8C1B30-C61A-43F8-90D8-50D00EDF0A16}" type="pres">
      <dgm:prSet presAssocID="{5DBC1DF0-E96D-4111-9F03-E919D48207F5}" presName="Name13" presStyleLbl="parChTrans1D2" presStyleIdx="1" presStyleCnt="9"/>
      <dgm:spPr/>
      <dgm:t>
        <a:bodyPr/>
        <a:lstStyle/>
        <a:p>
          <a:endParaRPr lang="ru-RU"/>
        </a:p>
      </dgm:t>
    </dgm:pt>
    <dgm:pt modelId="{ADD9F74A-F885-49EB-AB34-DFC9FBF3B418}" type="pres">
      <dgm:prSet presAssocID="{98B58DB8-E366-4F9A-B5D9-973842E2BC49}" presName="childText" presStyleLbl="bgAcc1" presStyleIdx="1" presStyleCnt="9" custScaleX="115517" custScaleY="62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A04231-6544-4486-AD19-5592F924B340}" type="pres">
      <dgm:prSet presAssocID="{142CEEF0-1A16-4CDE-978D-9AE46A13D42F}" presName="root" presStyleCnt="0"/>
      <dgm:spPr/>
    </dgm:pt>
    <dgm:pt modelId="{9870FB4A-F60B-49BC-B621-224F7AD3237B}" type="pres">
      <dgm:prSet presAssocID="{142CEEF0-1A16-4CDE-978D-9AE46A13D42F}" presName="rootComposite" presStyleCnt="0"/>
      <dgm:spPr/>
    </dgm:pt>
    <dgm:pt modelId="{A7FF09C5-B566-4A10-979B-21B447721EAA}" type="pres">
      <dgm:prSet presAssocID="{142CEEF0-1A16-4CDE-978D-9AE46A13D42F}" presName="rootText" presStyleLbl="node1" presStyleIdx="1" presStyleCnt="3" custScaleX="94956" custScaleY="85677"/>
      <dgm:spPr/>
      <dgm:t>
        <a:bodyPr/>
        <a:lstStyle/>
        <a:p>
          <a:endParaRPr lang="ru-RU"/>
        </a:p>
      </dgm:t>
    </dgm:pt>
    <dgm:pt modelId="{EFB82A75-CA61-43B6-80E1-859D3837973B}" type="pres">
      <dgm:prSet presAssocID="{142CEEF0-1A16-4CDE-978D-9AE46A13D42F}" presName="rootConnector" presStyleLbl="node1" presStyleIdx="1" presStyleCnt="3"/>
      <dgm:spPr/>
      <dgm:t>
        <a:bodyPr/>
        <a:lstStyle/>
        <a:p>
          <a:endParaRPr lang="ru-RU"/>
        </a:p>
      </dgm:t>
    </dgm:pt>
    <dgm:pt modelId="{B40288C8-7D39-4DFA-9143-8885DA414A32}" type="pres">
      <dgm:prSet presAssocID="{142CEEF0-1A16-4CDE-978D-9AE46A13D42F}" presName="childShape" presStyleCnt="0"/>
      <dgm:spPr/>
    </dgm:pt>
    <dgm:pt modelId="{A4999719-57AA-4035-B36A-D7B6E595F142}" type="pres">
      <dgm:prSet presAssocID="{63271D24-5265-4D49-9100-F295575CF90C}" presName="Name13" presStyleLbl="parChTrans1D2" presStyleIdx="2" presStyleCnt="9"/>
      <dgm:spPr/>
      <dgm:t>
        <a:bodyPr/>
        <a:lstStyle/>
        <a:p>
          <a:endParaRPr lang="ru-RU"/>
        </a:p>
      </dgm:t>
    </dgm:pt>
    <dgm:pt modelId="{7A07A914-C97F-4171-AF0E-03E6A53FCC62}" type="pres">
      <dgm:prSet presAssocID="{7940F6E5-B38E-43A4-9CAC-A0B4D8251AC0}" presName="childText" presStyleLbl="bgAcc1" presStyleIdx="2" presStyleCnt="9" custScaleX="102850" custScaleY="509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93668F-0114-4A0E-8A90-9E9C19918588}" type="pres">
      <dgm:prSet presAssocID="{2FFCFAAB-8AE3-460D-A477-1C3D8E1FDF18}" presName="Name13" presStyleLbl="parChTrans1D2" presStyleIdx="3" presStyleCnt="9"/>
      <dgm:spPr/>
      <dgm:t>
        <a:bodyPr/>
        <a:lstStyle/>
        <a:p>
          <a:endParaRPr lang="ru-RU"/>
        </a:p>
      </dgm:t>
    </dgm:pt>
    <dgm:pt modelId="{A8302809-C264-45B6-A12F-68D46B582CE3}" type="pres">
      <dgm:prSet presAssocID="{81E785DC-BA29-42C3-8725-54D51CA320F0}" presName="childText" presStyleLbl="bgAcc1" presStyleIdx="3" presStyleCnt="9" custScaleX="102797" custScaleY="47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3CBC49-3E2B-42D3-8114-ADA386861653}" type="pres">
      <dgm:prSet presAssocID="{7C3FF51D-79A9-482A-B52B-392F5C44C64F}" presName="Name13" presStyleLbl="parChTrans1D2" presStyleIdx="4" presStyleCnt="9"/>
      <dgm:spPr/>
      <dgm:t>
        <a:bodyPr/>
        <a:lstStyle/>
        <a:p>
          <a:endParaRPr lang="ru-RU"/>
        </a:p>
      </dgm:t>
    </dgm:pt>
    <dgm:pt modelId="{F3C8EF89-72A7-4076-897C-B18930732863}" type="pres">
      <dgm:prSet presAssocID="{C3D0D2DE-88AD-4AA1-BA75-0C20DD83D675}" presName="childText" presStyleLbl="bgAcc1" presStyleIdx="4" presStyleCnt="9" custScaleX="102850" custScaleY="37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BA553C-B934-4055-99AE-9285856F2703}" type="pres">
      <dgm:prSet presAssocID="{711E1579-B630-48F0-9148-B241A0293246}" presName="Name13" presStyleLbl="parChTrans1D2" presStyleIdx="5" presStyleCnt="9"/>
      <dgm:spPr/>
      <dgm:t>
        <a:bodyPr/>
        <a:lstStyle/>
        <a:p>
          <a:endParaRPr lang="ru-RU"/>
        </a:p>
      </dgm:t>
    </dgm:pt>
    <dgm:pt modelId="{FDE05909-BFE9-4E36-9826-A35C1015CE3D}" type="pres">
      <dgm:prSet presAssocID="{704726E3-B6EC-4328-89B1-CA49EFA31893}" presName="childText" presStyleLbl="bgAcc1" presStyleIdx="5" presStyleCnt="9" custScaleX="104819" custScaleY="38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FC7D3D-A7D1-447C-9F6F-F86C66E5FFD2}" type="pres">
      <dgm:prSet presAssocID="{681DD650-6CA3-4B4F-A168-0E9458105217}" presName="Name13" presStyleLbl="parChTrans1D2" presStyleIdx="6" presStyleCnt="9"/>
      <dgm:spPr/>
      <dgm:t>
        <a:bodyPr/>
        <a:lstStyle/>
        <a:p>
          <a:endParaRPr lang="ru-RU"/>
        </a:p>
      </dgm:t>
    </dgm:pt>
    <dgm:pt modelId="{84D7A16F-3318-44A0-9C72-B74EBA823AC0}" type="pres">
      <dgm:prSet presAssocID="{1B0E6568-0924-4327-A95B-8CB618A110EC}" presName="childText" presStyleLbl="bgAcc1" presStyleIdx="6" presStyleCnt="9" custScaleX="101867" custScaleY="38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5ECC04-4DAC-4D29-8C32-404254BEAD33}" type="pres">
      <dgm:prSet presAssocID="{ABED5DB6-27DB-4D0D-A9FA-7481EB0380FC}" presName="root" presStyleCnt="0"/>
      <dgm:spPr/>
    </dgm:pt>
    <dgm:pt modelId="{080B55F6-2D05-49E9-8605-38FAB1AE755C}" type="pres">
      <dgm:prSet presAssocID="{ABED5DB6-27DB-4D0D-A9FA-7481EB0380FC}" presName="rootComposite" presStyleCnt="0"/>
      <dgm:spPr/>
    </dgm:pt>
    <dgm:pt modelId="{07E1A3A9-22DC-4660-86EC-78049169B10D}" type="pres">
      <dgm:prSet presAssocID="{ABED5DB6-27DB-4D0D-A9FA-7481EB0380FC}" presName="rootText" presStyleLbl="node1" presStyleIdx="2" presStyleCnt="3" custScaleX="82052" custScaleY="79347"/>
      <dgm:spPr/>
      <dgm:t>
        <a:bodyPr/>
        <a:lstStyle/>
        <a:p>
          <a:endParaRPr lang="ru-RU"/>
        </a:p>
      </dgm:t>
    </dgm:pt>
    <dgm:pt modelId="{5BCED0D7-1B43-4D8E-9527-A64617900CB3}" type="pres">
      <dgm:prSet presAssocID="{ABED5DB6-27DB-4D0D-A9FA-7481EB0380FC}" presName="rootConnector" presStyleLbl="node1" presStyleIdx="2" presStyleCnt="3"/>
      <dgm:spPr/>
      <dgm:t>
        <a:bodyPr/>
        <a:lstStyle/>
        <a:p>
          <a:endParaRPr lang="ru-RU"/>
        </a:p>
      </dgm:t>
    </dgm:pt>
    <dgm:pt modelId="{A1D1070C-57C4-4D97-9EFF-65A0709EDE6C}" type="pres">
      <dgm:prSet presAssocID="{ABED5DB6-27DB-4D0D-A9FA-7481EB0380FC}" presName="childShape" presStyleCnt="0"/>
      <dgm:spPr/>
    </dgm:pt>
    <dgm:pt modelId="{4120294A-25FF-43B9-AC06-8068C3FE9AEF}" type="pres">
      <dgm:prSet presAssocID="{A1777AA6-D049-4012-977E-3F2F59C460A3}" presName="Name13" presStyleLbl="parChTrans1D2" presStyleIdx="7" presStyleCnt="9"/>
      <dgm:spPr/>
      <dgm:t>
        <a:bodyPr/>
        <a:lstStyle/>
        <a:p>
          <a:endParaRPr lang="ru-RU"/>
        </a:p>
      </dgm:t>
    </dgm:pt>
    <dgm:pt modelId="{11718DD9-C4E2-4A7E-A1B2-DA1573DEFF6C}" type="pres">
      <dgm:prSet presAssocID="{87BBA307-389E-4DFB-9C4F-E4858BAF6D48}" presName="childText" presStyleLbl="bgAcc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0C7376-CEF3-469F-909B-F9CAD6917B84}" type="pres">
      <dgm:prSet presAssocID="{E24F99A9-2A94-4BA3-A4D6-EFD7BC0444B7}" presName="Name13" presStyleLbl="parChTrans1D2" presStyleIdx="8" presStyleCnt="9"/>
      <dgm:spPr/>
      <dgm:t>
        <a:bodyPr/>
        <a:lstStyle/>
        <a:p>
          <a:endParaRPr lang="ru-RU"/>
        </a:p>
      </dgm:t>
    </dgm:pt>
    <dgm:pt modelId="{543BED68-A01F-459F-BCA0-5F760CF27288}" type="pres">
      <dgm:prSet presAssocID="{1636B2EF-4A25-4C48-8194-5F012C3989F8}" presName="childText" presStyleLbl="bgAcc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7FF5E1-66FF-45F5-9DBB-3ED6C47B469A}" type="presOf" srcId="{2F14F883-A707-4D73-B767-C65618F297AE}" destId="{82B7377F-5E97-43FC-AA0D-45E81068C8A6}" srcOrd="0" destOrd="0" presId="urn:microsoft.com/office/officeart/2005/8/layout/hierarchy3"/>
    <dgm:cxn modelId="{2665732E-32AA-49D2-AB1A-D16B9CDAC8BF}" type="presOf" srcId="{681DD650-6CA3-4B4F-A168-0E9458105217}" destId="{71FC7D3D-A7D1-447C-9F6F-F86C66E5FFD2}" srcOrd="0" destOrd="0" presId="urn:microsoft.com/office/officeart/2005/8/layout/hierarchy3"/>
    <dgm:cxn modelId="{E956C51A-618A-4CF6-A509-B96D1950E187}" type="presOf" srcId="{A1777AA6-D049-4012-977E-3F2F59C460A3}" destId="{4120294A-25FF-43B9-AC06-8068C3FE9AEF}" srcOrd="0" destOrd="0" presId="urn:microsoft.com/office/officeart/2005/8/layout/hierarchy3"/>
    <dgm:cxn modelId="{DF39414A-6DC5-485C-AE1C-027701CCCF9B}" type="presOf" srcId="{81E785DC-BA29-42C3-8725-54D51CA320F0}" destId="{A8302809-C264-45B6-A12F-68D46B582CE3}" srcOrd="0" destOrd="0" presId="urn:microsoft.com/office/officeart/2005/8/layout/hierarchy3"/>
    <dgm:cxn modelId="{0BBA32EC-1FC6-4ED9-96C6-646D2895BD05}" srcId="{142CEEF0-1A16-4CDE-978D-9AE46A13D42F}" destId="{704726E3-B6EC-4328-89B1-CA49EFA31893}" srcOrd="3" destOrd="0" parTransId="{711E1579-B630-48F0-9148-B241A0293246}" sibTransId="{CECF24E0-707D-4B7B-806D-D7D8742DC290}"/>
    <dgm:cxn modelId="{E3CED4F5-2820-4ABB-8A7D-1E16CA66733D}" srcId="{2F14F883-A707-4D73-B767-C65618F297AE}" destId="{D2790E36-A3D6-427C-8123-CA0315067324}" srcOrd="0" destOrd="0" parTransId="{9B304276-53B5-487B-82F4-460F2F6A3CCC}" sibTransId="{D0B9E126-6B32-48E3-B231-6E85610222FB}"/>
    <dgm:cxn modelId="{F0496DB8-30A9-4A4D-B4F8-0F8DA864DAC4}" type="presOf" srcId="{D2790E36-A3D6-427C-8123-CA0315067324}" destId="{D267694B-A2C8-4B88-B069-9FF70D542010}" srcOrd="0" destOrd="0" presId="urn:microsoft.com/office/officeart/2005/8/layout/hierarchy3"/>
    <dgm:cxn modelId="{AA4B0B2E-9009-4B33-BB44-C42CB29AEA63}" type="presOf" srcId="{63271D24-5265-4D49-9100-F295575CF90C}" destId="{A4999719-57AA-4035-B36A-D7B6E595F142}" srcOrd="0" destOrd="0" presId="urn:microsoft.com/office/officeart/2005/8/layout/hierarchy3"/>
    <dgm:cxn modelId="{09DC28DA-76F4-43D2-87D5-95974D8B26B7}" type="presOf" srcId="{7940F6E5-B38E-43A4-9CAC-A0B4D8251AC0}" destId="{7A07A914-C97F-4171-AF0E-03E6A53FCC62}" srcOrd="0" destOrd="0" presId="urn:microsoft.com/office/officeart/2005/8/layout/hierarchy3"/>
    <dgm:cxn modelId="{E07BBA78-8F16-4496-926C-58CE35CBB824}" srcId="{2F14F883-A707-4D73-B767-C65618F297AE}" destId="{142CEEF0-1A16-4CDE-978D-9AE46A13D42F}" srcOrd="1" destOrd="0" parTransId="{9ABBCFC0-B776-4252-B572-9874BC09CB49}" sibTransId="{1C792032-E64E-42DE-9A41-87BD86BB7C08}"/>
    <dgm:cxn modelId="{95033771-CAAB-4243-9F56-3CE618B0898A}" type="presOf" srcId="{D911D0E0-8E26-47D2-B690-33F630083E1F}" destId="{C8CDE13F-5AA3-4A18-8426-15E8369D6F68}" srcOrd="0" destOrd="0" presId="urn:microsoft.com/office/officeart/2005/8/layout/hierarchy3"/>
    <dgm:cxn modelId="{870F67CE-3A76-4E93-9CC2-3EFBF105079A}" srcId="{ABED5DB6-27DB-4D0D-A9FA-7481EB0380FC}" destId="{87BBA307-389E-4DFB-9C4F-E4858BAF6D48}" srcOrd="0" destOrd="0" parTransId="{A1777AA6-D049-4012-977E-3F2F59C460A3}" sibTransId="{58012E12-6794-41BB-A48F-0029D9FE5FFD}"/>
    <dgm:cxn modelId="{6B1D959D-3080-4A96-8E01-98E53256BF49}" type="presOf" srcId="{704726E3-B6EC-4328-89B1-CA49EFA31893}" destId="{FDE05909-BFE9-4E36-9826-A35C1015CE3D}" srcOrd="0" destOrd="0" presId="urn:microsoft.com/office/officeart/2005/8/layout/hierarchy3"/>
    <dgm:cxn modelId="{63705F8B-16A0-4556-B1EA-B4C212EFB130}" type="presOf" srcId="{E24F99A9-2A94-4BA3-A4D6-EFD7BC0444B7}" destId="{D90C7376-CEF3-469F-909B-F9CAD6917B84}" srcOrd="0" destOrd="0" presId="urn:microsoft.com/office/officeart/2005/8/layout/hierarchy3"/>
    <dgm:cxn modelId="{A62A37AD-2D3B-4F1E-AAA1-0D65F15691D8}" type="presOf" srcId="{C3D0D2DE-88AD-4AA1-BA75-0C20DD83D675}" destId="{F3C8EF89-72A7-4076-897C-B18930732863}" srcOrd="0" destOrd="0" presId="urn:microsoft.com/office/officeart/2005/8/layout/hierarchy3"/>
    <dgm:cxn modelId="{EA665A45-9B5D-4BB0-AFA1-92C5623C90CF}" type="presOf" srcId="{ABED5DB6-27DB-4D0D-A9FA-7481EB0380FC}" destId="{07E1A3A9-22DC-4660-86EC-78049169B10D}" srcOrd="0" destOrd="0" presId="urn:microsoft.com/office/officeart/2005/8/layout/hierarchy3"/>
    <dgm:cxn modelId="{3BAFBADA-FF51-4F41-A774-438BC748C640}" type="presOf" srcId="{ABED5DB6-27DB-4D0D-A9FA-7481EB0380FC}" destId="{5BCED0D7-1B43-4D8E-9527-A64617900CB3}" srcOrd="1" destOrd="0" presId="urn:microsoft.com/office/officeart/2005/8/layout/hierarchy3"/>
    <dgm:cxn modelId="{F8EE44F9-ED55-4D4C-919B-9DD873FC36D8}" srcId="{142CEEF0-1A16-4CDE-978D-9AE46A13D42F}" destId="{C3D0D2DE-88AD-4AA1-BA75-0C20DD83D675}" srcOrd="2" destOrd="0" parTransId="{7C3FF51D-79A9-482A-B52B-392F5C44C64F}" sibTransId="{CF842E14-6CBC-411E-B12A-49EE60FDB978}"/>
    <dgm:cxn modelId="{0B6B7B27-C469-47E1-8AA4-DA9E30294259}" type="presOf" srcId="{87BBA307-389E-4DFB-9C4F-E4858BAF6D48}" destId="{11718DD9-C4E2-4A7E-A1B2-DA1573DEFF6C}" srcOrd="0" destOrd="0" presId="urn:microsoft.com/office/officeart/2005/8/layout/hierarchy3"/>
    <dgm:cxn modelId="{6F68D062-363B-43A3-9820-48D687C7C89E}" srcId="{D2790E36-A3D6-427C-8123-CA0315067324}" destId="{D911D0E0-8E26-47D2-B690-33F630083E1F}" srcOrd="0" destOrd="0" parTransId="{3BE666A5-5F9F-453C-AC10-96B53DD81347}" sibTransId="{E0354588-0A6F-4F4D-A3E9-F35A77A4A0BD}"/>
    <dgm:cxn modelId="{F2DCD8DF-F9C8-4658-867D-9CC06C272255}" srcId="{D2790E36-A3D6-427C-8123-CA0315067324}" destId="{98B58DB8-E366-4F9A-B5D9-973842E2BC49}" srcOrd="1" destOrd="0" parTransId="{5DBC1DF0-E96D-4111-9F03-E919D48207F5}" sibTransId="{7B09750B-495A-4FFC-8521-95252F5981DC}"/>
    <dgm:cxn modelId="{973878E5-1BD5-4015-BF40-FA8AEB822572}" type="presOf" srcId="{1B0E6568-0924-4327-A95B-8CB618A110EC}" destId="{84D7A16F-3318-44A0-9C72-B74EBA823AC0}" srcOrd="0" destOrd="0" presId="urn:microsoft.com/office/officeart/2005/8/layout/hierarchy3"/>
    <dgm:cxn modelId="{961455E2-C8EB-4FE3-A8DF-57AE9034D576}" type="presOf" srcId="{D2790E36-A3D6-427C-8123-CA0315067324}" destId="{5EC6B00F-AC11-460E-86B1-8D13C0E5269E}" srcOrd="1" destOrd="0" presId="urn:microsoft.com/office/officeart/2005/8/layout/hierarchy3"/>
    <dgm:cxn modelId="{5448E45B-3B82-4377-98A9-CDADEA9C57D7}" type="presOf" srcId="{3BE666A5-5F9F-453C-AC10-96B53DD81347}" destId="{3F4AD476-1609-47C2-ACC3-1C544282CE5A}" srcOrd="0" destOrd="0" presId="urn:microsoft.com/office/officeart/2005/8/layout/hierarchy3"/>
    <dgm:cxn modelId="{07970422-620F-4E8C-8A53-76DA3B8704F5}" type="presOf" srcId="{1636B2EF-4A25-4C48-8194-5F012C3989F8}" destId="{543BED68-A01F-459F-BCA0-5F760CF27288}" srcOrd="0" destOrd="0" presId="urn:microsoft.com/office/officeart/2005/8/layout/hierarchy3"/>
    <dgm:cxn modelId="{4AF5EEBC-948F-4E6F-B013-2FD8D0B4F661}" srcId="{142CEEF0-1A16-4CDE-978D-9AE46A13D42F}" destId="{81E785DC-BA29-42C3-8725-54D51CA320F0}" srcOrd="1" destOrd="0" parTransId="{2FFCFAAB-8AE3-460D-A477-1C3D8E1FDF18}" sibTransId="{2A751A5C-5F0F-4C5C-8842-4D084B93B94A}"/>
    <dgm:cxn modelId="{B659F493-1AB4-40EA-97A0-1E0AC7B3AD25}" type="presOf" srcId="{5DBC1DF0-E96D-4111-9F03-E919D48207F5}" destId="{8C8C1B30-C61A-43F8-90D8-50D00EDF0A16}" srcOrd="0" destOrd="0" presId="urn:microsoft.com/office/officeart/2005/8/layout/hierarchy3"/>
    <dgm:cxn modelId="{8FFBC905-D9D5-4110-BB10-B086301B5386}" type="presOf" srcId="{98B58DB8-E366-4F9A-B5D9-973842E2BC49}" destId="{ADD9F74A-F885-49EB-AB34-DFC9FBF3B418}" srcOrd="0" destOrd="0" presId="urn:microsoft.com/office/officeart/2005/8/layout/hierarchy3"/>
    <dgm:cxn modelId="{FF109453-990C-4DA8-B40D-1E18CAA1F6CB}" srcId="{2F14F883-A707-4D73-B767-C65618F297AE}" destId="{ABED5DB6-27DB-4D0D-A9FA-7481EB0380FC}" srcOrd="2" destOrd="0" parTransId="{8393827E-CD63-477F-ABB9-0678917AA6B1}" sibTransId="{AE53ED7B-932E-427B-8CF8-CB24B6CB91E4}"/>
    <dgm:cxn modelId="{DCF43729-9C05-4F43-A677-B8A21D229EDF}" type="presOf" srcId="{7C3FF51D-79A9-482A-B52B-392F5C44C64F}" destId="{033CBC49-3E2B-42D3-8114-ADA386861653}" srcOrd="0" destOrd="0" presId="urn:microsoft.com/office/officeart/2005/8/layout/hierarchy3"/>
    <dgm:cxn modelId="{21EAA3C8-1159-462A-B5F5-894ABCD42EB8}" type="presOf" srcId="{2FFCFAAB-8AE3-460D-A477-1C3D8E1FDF18}" destId="{B293668F-0114-4A0E-8A90-9E9C19918588}" srcOrd="0" destOrd="0" presId="urn:microsoft.com/office/officeart/2005/8/layout/hierarchy3"/>
    <dgm:cxn modelId="{1C3F12D8-1994-468C-9AA7-A3AB0192C5DA}" srcId="{142CEEF0-1A16-4CDE-978D-9AE46A13D42F}" destId="{1B0E6568-0924-4327-A95B-8CB618A110EC}" srcOrd="4" destOrd="0" parTransId="{681DD650-6CA3-4B4F-A168-0E9458105217}" sibTransId="{54FB81F5-8D96-495D-BEC6-2609C19F5AEC}"/>
    <dgm:cxn modelId="{DBD1AE43-4DFD-4E87-82BE-11E6F24D765A}" type="presOf" srcId="{142CEEF0-1A16-4CDE-978D-9AE46A13D42F}" destId="{A7FF09C5-B566-4A10-979B-21B447721EAA}" srcOrd="0" destOrd="0" presId="urn:microsoft.com/office/officeart/2005/8/layout/hierarchy3"/>
    <dgm:cxn modelId="{353E8ABD-6168-4BCE-B70C-EE01E38F98C2}" type="presOf" srcId="{142CEEF0-1A16-4CDE-978D-9AE46A13D42F}" destId="{EFB82A75-CA61-43B6-80E1-859D3837973B}" srcOrd="1" destOrd="0" presId="urn:microsoft.com/office/officeart/2005/8/layout/hierarchy3"/>
    <dgm:cxn modelId="{4BE402EF-EEA1-4B63-831A-5682DCB982E6}" srcId="{142CEEF0-1A16-4CDE-978D-9AE46A13D42F}" destId="{7940F6E5-B38E-43A4-9CAC-A0B4D8251AC0}" srcOrd="0" destOrd="0" parTransId="{63271D24-5265-4D49-9100-F295575CF90C}" sibTransId="{2026931C-1033-4FB0-B1C2-E0D9EF9F205E}"/>
    <dgm:cxn modelId="{19A736E8-1BBF-41A1-9167-49293CBDDF44}" srcId="{ABED5DB6-27DB-4D0D-A9FA-7481EB0380FC}" destId="{1636B2EF-4A25-4C48-8194-5F012C3989F8}" srcOrd="1" destOrd="0" parTransId="{E24F99A9-2A94-4BA3-A4D6-EFD7BC0444B7}" sibTransId="{7B1AF859-3218-4617-84C2-540082299924}"/>
    <dgm:cxn modelId="{E611B8DF-8FB1-4995-A734-B71FCE57DE97}" type="presOf" srcId="{711E1579-B630-48F0-9148-B241A0293246}" destId="{67BA553C-B934-4055-99AE-9285856F2703}" srcOrd="0" destOrd="0" presId="urn:microsoft.com/office/officeart/2005/8/layout/hierarchy3"/>
    <dgm:cxn modelId="{2B3AD88E-15CF-4F5A-86E0-268761D6909E}" type="presParOf" srcId="{82B7377F-5E97-43FC-AA0D-45E81068C8A6}" destId="{01FAF288-AAA2-4A63-91FB-5CD1978CB2E7}" srcOrd="0" destOrd="0" presId="urn:microsoft.com/office/officeart/2005/8/layout/hierarchy3"/>
    <dgm:cxn modelId="{935CED0A-9578-4157-B208-AECE89EDEE7C}" type="presParOf" srcId="{01FAF288-AAA2-4A63-91FB-5CD1978CB2E7}" destId="{1F9712D2-713A-432A-A8CC-D071C82C816D}" srcOrd="0" destOrd="0" presId="urn:microsoft.com/office/officeart/2005/8/layout/hierarchy3"/>
    <dgm:cxn modelId="{85BE03E5-BCC2-4B65-B75F-91A5B97AA6EE}" type="presParOf" srcId="{1F9712D2-713A-432A-A8CC-D071C82C816D}" destId="{D267694B-A2C8-4B88-B069-9FF70D542010}" srcOrd="0" destOrd="0" presId="urn:microsoft.com/office/officeart/2005/8/layout/hierarchy3"/>
    <dgm:cxn modelId="{2D257282-20DA-4387-B002-27CB4EDC1179}" type="presParOf" srcId="{1F9712D2-713A-432A-A8CC-D071C82C816D}" destId="{5EC6B00F-AC11-460E-86B1-8D13C0E5269E}" srcOrd="1" destOrd="0" presId="urn:microsoft.com/office/officeart/2005/8/layout/hierarchy3"/>
    <dgm:cxn modelId="{55A6CE02-544C-4406-947D-D49B03337B22}" type="presParOf" srcId="{01FAF288-AAA2-4A63-91FB-5CD1978CB2E7}" destId="{A7CC5A6B-05FC-4C1A-A72E-3B95744BDBA5}" srcOrd="1" destOrd="0" presId="urn:microsoft.com/office/officeart/2005/8/layout/hierarchy3"/>
    <dgm:cxn modelId="{5A6AD9CD-AD74-415D-AA72-22E625FF819E}" type="presParOf" srcId="{A7CC5A6B-05FC-4C1A-A72E-3B95744BDBA5}" destId="{3F4AD476-1609-47C2-ACC3-1C544282CE5A}" srcOrd="0" destOrd="0" presId="urn:microsoft.com/office/officeart/2005/8/layout/hierarchy3"/>
    <dgm:cxn modelId="{EF6E766B-C415-493A-A4B8-BBBDF9221BEB}" type="presParOf" srcId="{A7CC5A6B-05FC-4C1A-A72E-3B95744BDBA5}" destId="{C8CDE13F-5AA3-4A18-8426-15E8369D6F68}" srcOrd="1" destOrd="0" presId="urn:microsoft.com/office/officeart/2005/8/layout/hierarchy3"/>
    <dgm:cxn modelId="{87834EC1-A4CF-425C-84F4-370DB39E2011}" type="presParOf" srcId="{A7CC5A6B-05FC-4C1A-A72E-3B95744BDBA5}" destId="{8C8C1B30-C61A-43F8-90D8-50D00EDF0A16}" srcOrd="2" destOrd="0" presId="urn:microsoft.com/office/officeart/2005/8/layout/hierarchy3"/>
    <dgm:cxn modelId="{75B5DBF1-93A1-4513-BC95-1DADFAF066FD}" type="presParOf" srcId="{A7CC5A6B-05FC-4C1A-A72E-3B95744BDBA5}" destId="{ADD9F74A-F885-49EB-AB34-DFC9FBF3B418}" srcOrd="3" destOrd="0" presId="urn:microsoft.com/office/officeart/2005/8/layout/hierarchy3"/>
    <dgm:cxn modelId="{3BFE68AB-2E7C-4B7D-A338-BB91C92BF7EF}" type="presParOf" srcId="{82B7377F-5E97-43FC-AA0D-45E81068C8A6}" destId="{76A04231-6544-4486-AD19-5592F924B340}" srcOrd="1" destOrd="0" presId="urn:microsoft.com/office/officeart/2005/8/layout/hierarchy3"/>
    <dgm:cxn modelId="{0128542A-A176-4BBF-B359-F8FE35FCDC18}" type="presParOf" srcId="{76A04231-6544-4486-AD19-5592F924B340}" destId="{9870FB4A-F60B-49BC-B621-224F7AD3237B}" srcOrd="0" destOrd="0" presId="urn:microsoft.com/office/officeart/2005/8/layout/hierarchy3"/>
    <dgm:cxn modelId="{1B92E854-892C-4582-A136-DBD19BF44486}" type="presParOf" srcId="{9870FB4A-F60B-49BC-B621-224F7AD3237B}" destId="{A7FF09C5-B566-4A10-979B-21B447721EAA}" srcOrd="0" destOrd="0" presId="urn:microsoft.com/office/officeart/2005/8/layout/hierarchy3"/>
    <dgm:cxn modelId="{F1FC2BC2-191B-4DF0-A197-5D1B2F9E21EE}" type="presParOf" srcId="{9870FB4A-F60B-49BC-B621-224F7AD3237B}" destId="{EFB82A75-CA61-43B6-80E1-859D3837973B}" srcOrd="1" destOrd="0" presId="urn:microsoft.com/office/officeart/2005/8/layout/hierarchy3"/>
    <dgm:cxn modelId="{CC58B015-4FC3-430F-A231-D04C758F788F}" type="presParOf" srcId="{76A04231-6544-4486-AD19-5592F924B340}" destId="{B40288C8-7D39-4DFA-9143-8885DA414A32}" srcOrd="1" destOrd="0" presId="urn:microsoft.com/office/officeart/2005/8/layout/hierarchy3"/>
    <dgm:cxn modelId="{C7D54EAE-A616-45DB-89D0-857B96636DC7}" type="presParOf" srcId="{B40288C8-7D39-4DFA-9143-8885DA414A32}" destId="{A4999719-57AA-4035-B36A-D7B6E595F142}" srcOrd="0" destOrd="0" presId="urn:microsoft.com/office/officeart/2005/8/layout/hierarchy3"/>
    <dgm:cxn modelId="{D12FA337-DE62-47A7-9A1A-744004EBEA4D}" type="presParOf" srcId="{B40288C8-7D39-4DFA-9143-8885DA414A32}" destId="{7A07A914-C97F-4171-AF0E-03E6A53FCC62}" srcOrd="1" destOrd="0" presId="urn:microsoft.com/office/officeart/2005/8/layout/hierarchy3"/>
    <dgm:cxn modelId="{A7A7F480-0A48-499F-BFD2-EED9F57301F8}" type="presParOf" srcId="{B40288C8-7D39-4DFA-9143-8885DA414A32}" destId="{B293668F-0114-4A0E-8A90-9E9C19918588}" srcOrd="2" destOrd="0" presId="urn:microsoft.com/office/officeart/2005/8/layout/hierarchy3"/>
    <dgm:cxn modelId="{3A611007-B480-4AAB-981E-8B4164900213}" type="presParOf" srcId="{B40288C8-7D39-4DFA-9143-8885DA414A32}" destId="{A8302809-C264-45B6-A12F-68D46B582CE3}" srcOrd="3" destOrd="0" presId="urn:microsoft.com/office/officeart/2005/8/layout/hierarchy3"/>
    <dgm:cxn modelId="{485CBB59-C71A-4FA1-9D98-16FB4B199272}" type="presParOf" srcId="{B40288C8-7D39-4DFA-9143-8885DA414A32}" destId="{033CBC49-3E2B-42D3-8114-ADA386861653}" srcOrd="4" destOrd="0" presId="urn:microsoft.com/office/officeart/2005/8/layout/hierarchy3"/>
    <dgm:cxn modelId="{70E94A63-0755-4799-8805-F35171B15369}" type="presParOf" srcId="{B40288C8-7D39-4DFA-9143-8885DA414A32}" destId="{F3C8EF89-72A7-4076-897C-B18930732863}" srcOrd="5" destOrd="0" presId="urn:microsoft.com/office/officeart/2005/8/layout/hierarchy3"/>
    <dgm:cxn modelId="{3BB65884-D2D2-457C-8201-D9F738DA0A60}" type="presParOf" srcId="{B40288C8-7D39-4DFA-9143-8885DA414A32}" destId="{67BA553C-B934-4055-99AE-9285856F2703}" srcOrd="6" destOrd="0" presId="urn:microsoft.com/office/officeart/2005/8/layout/hierarchy3"/>
    <dgm:cxn modelId="{935C573A-D952-4F5A-9FD5-365E67BB1309}" type="presParOf" srcId="{B40288C8-7D39-4DFA-9143-8885DA414A32}" destId="{FDE05909-BFE9-4E36-9826-A35C1015CE3D}" srcOrd="7" destOrd="0" presId="urn:microsoft.com/office/officeart/2005/8/layout/hierarchy3"/>
    <dgm:cxn modelId="{50ABCE05-A599-4F86-9908-B78C33A27A64}" type="presParOf" srcId="{B40288C8-7D39-4DFA-9143-8885DA414A32}" destId="{71FC7D3D-A7D1-447C-9F6F-F86C66E5FFD2}" srcOrd="8" destOrd="0" presId="urn:microsoft.com/office/officeart/2005/8/layout/hierarchy3"/>
    <dgm:cxn modelId="{3B9048F0-8050-4E96-81B7-00F10FAC646A}" type="presParOf" srcId="{B40288C8-7D39-4DFA-9143-8885DA414A32}" destId="{84D7A16F-3318-44A0-9C72-B74EBA823AC0}" srcOrd="9" destOrd="0" presId="urn:microsoft.com/office/officeart/2005/8/layout/hierarchy3"/>
    <dgm:cxn modelId="{A3BBAB5E-89C5-4EAD-834E-BE9017F889AE}" type="presParOf" srcId="{82B7377F-5E97-43FC-AA0D-45E81068C8A6}" destId="{BC5ECC04-4DAC-4D29-8C32-404254BEAD33}" srcOrd="2" destOrd="0" presId="urn:microsoft.com/office/officeart/2005/8/layout/hierarchy3"/>
    <dgm:cxn modelId="{D64A9153-15B5-45B7-8275-5518915FF99E}" type="presParOf" srcId="{BC5ECC04-4DAC-4D29-8C32-404254BEAD33}" destId="{080B55F6-2D05-49E9-8605-38FAB1AE755C}" srcOrd="0" destOrd="0" presId="urn:microsoft.com/office/officeart/2005/8/layout/hierarchy3"/>
    <dgm:cxn modelId="{BFDFBD4E-BF32-4F3F-8BF2-FC8A9DB316A4}" type="presParOf" srcId="{080B55F6-2D05-49E9-8605-38FAB1AE755C}" destId="{07E1A3A9-22DC-4660-86EC-78049169B10D}" srcOrd="0" destOrd="0" presId="urn:microsoft.com/office/officeart/2005/8/layout/hierarchy3"/>
    <dgm:cxn modelId="{B155C856-2D87-485D-BC96-160C20DBD0CD}" type="presParOf" srcId="{080B55F6-2D05-49E9-8605-38FAB1AE755C}" destId="{5BCED0D7-1B43-4D8E-9527-A64617900CB3}" srcOrd="1" destOrd="0" presId="urn:microsoft.com/office/officeart/2005/8/layout/hierarchy3"/>
    <dgm:cxn modelId="{DA8671DE-01E5-4266-98B7-FA9D9366F116}" type="presParOf" srcId="{BC5ECC04-4DAC-4D29-8C32-404254BEAD33}" destId="{A1D1070C-57C4-4D97-9EFF-65A0709EDE6C}" srcOrd="1" destOrd="0" presId="urn:microsoft.com/office/officeart/2005/8/layout/hierarchy3"/>
    <dgm:cxn modelId="{3EE4419A-BFE1-40FD-812B-DEE8BBC3E081}" type="presParOf" srcId="{A1D1070C-57C4-4D97-9EFF-65A0709EDE6C}" destId="{4120294A-25FF-43B9-AC06-8068C3FE9AEF}" srcOrd="0" destOrd="0" presId="urn:microsoft.com/office/officeart/2005/8/layout/hierarchy3"/>
    <dgm:cxn modelId="{34A51D5A-DB6A-4EF8-A0CF-72E1E8B78A89}" type="presParOf" srcId="{A1D1070C-57C4-4D97-9EFF-65A0709EDE6C}" destId="{11718DD9-C4E2-4A7E-A1B2-DA1573DEFF6C}" srcOrd="1" destOrd="0" presId="urn:microsoft.com/office/officeart/2005/8/layout/hierarchy3"/>
    <dgm:cxn modelId="{6B099724-A163-4CED-BC69-36948E675805}" type="presParOf" srcId="{A1D1070C-57C4-4D97-9EFF-65A0709EDE6C}" destId="{D90C7376-CEF3-469F-909B-F9CAD6917B84}" srcOrd="2" destOrd="0" presId="urn:microsoft.com/office/officeart/2005/8/layout/hierarchy3"/>
    <dgm:cxn modelId="{82EF0365-D2EC-4E16-9F2E-BDFC21529E81}" type="presParOf" srcId="{A1D1070C-57C4-4D97-9EFF-65A0709EDE6C}" destId="{543BED68-A01F-459F-BCA0-5F760CF2728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67694B-A2C8-4B88-B069-9FF70D542010}">
      <dsp:nvSpPr>
        <dsp:cNvPr id="0" name=""/>
        <dsp:cNvSpPr/>
      </dsp:nvSpPr>
      <dsp:spPr>
        <a:xfrm>
          <a:off x="112257" y="2708"/>
          <a:ext cx="2041345" cy="1153441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Отчёты по показателям учебного процесса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46040" y="36491"/>
        <a:ext cx="1973779" cy="1085875"/>
      </dsp:txXfrm>
    </dsp:sp>
    <dsp:sp modelId="{3F4AD476-1609-47C2-ACC3-1C544282CE5A}">
      <dsp:nvSpPr>
        <dsp:cNvPr id="0" name=""/>
        <dsp:cNvSpPr/>
      </dsp:nvSpPr>
      <dsp:spPr>
        <a:xfrm>
          <a:off x="316392" y="1156150"/>
          <a:ext cx="218151" cy="755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5480"/>
              </a:lnTo>
              <a:lnTo>
                <a:pt x="218151" y="7554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CDE13F-5AA3-4A18-8426-15E8369D6F68}">
      <dsp:nvSpPr>
        <dsp:cNvPr id="0" name=""/>
        <dsp:cNvSpPr/>
      </dsp:nvSpPr>
      <dsp:spPr>
        <a:xfrm>
          <a:off x="534543" y="1467744"/>
          <a:ext cx="2153730" cy="887772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Анализ успеваемости</a:t>
          </a:r>
          <a:endParaRPr lang="ru-RU" sz="1400" kern="1200" dirty="0"/>
        </a:p>
      </dsp:txBody>
      <dsp:txXfrm>
        <a:off x="560545" y="1493746"/>
        <a:ext cx="2101726" cy="835768"/>
      </dsp:txXfrm>
    </dsp:sp>
    <dsp:sp modelId="{8C8C1B30-C61A-43F8-90D8-50D00EDF0A16}">
      <dsp:nvSpPr>
        <dsp:cNvPr id="0" name=""/>
        <dsp:cNvSpPr/>
      </dsp:nvSpPr>
      <dsp:spPr>
        <a:xfrm>
          <a:off x="316392" y="1156150"/>
          <a:ext cx="204134" cy="18577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7764"/>
              </a:lnTo>
              <a:lnTo>
                <a:pt x="204134" y="18577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D9F74A-F885-49EB-AB34-DFC9FBF3B418}">
      <dsp:nvSpPr>
        <dsp:cNvPr id="0" name=""/>
        <dsp:cNvSpPr/>
      </dsp:nvSpPr>
      <dsp:spPr>
        <a:xfrm>
          <a:off x="520526" y="2639887"/>
          <a:ext cx="2203009" cy="748054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Интегральные показатели</a:t>
          </a:r>
          <a:endParaRPr lang="ru-RU" sz="1400" kern="1200" dirty="0"/>
        </a:p>
      </dsp:txBody>
      <dsp:txXfrm>
        <a:off x="542436" y="2661797"/>
        <a:ext cx="2159189" cy="704234"/>
      </dsp:txXfrm>
    </dsp:sp>
    <dsp:sp modelId="{A7FF09C5-B566-4A10-979B-21B447721EAA}">
      <dsp:nvSpPr>
        <dsp:cNvPr id="0" name=""/>
        <dsp:cNvSpPr/>
      </dsp:nvSpPr>
      <dsp:spPr>
        <a:xfrm>
          <a:off x="2866777" y="2708"/>
          <a:ext cx="2263616" cy="1021209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Отчёты по личным делам учащихся и кадрового состава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2896687" y="32618"/>
        <a:ext cx="2203796" cy="961389"/>
      </dsp:txXfrm>
    </dsp:sp>
    <dsp:sp modelId="{A4999719-57AA-4035-B36A-D7B6E595F142}">
      <dsp:nvSpPr>
        <dsp:cNvPr id="0" name=""/>
        <dsp:cNvSpPr/>
      </dsp:nvSpPr>
      <dsp:spPr>
        <a:xfrm>
          <a:off x="3093139" y="1023917"/>
          <a:ext cx="226361" cy="6014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1489"/>
              </a:lnTo>
              <a:lnTo>
                <a:pt x="226361" y="601489"/>
              </a:lnTo>
            </a:path>
          </a:pathLst>
        </a:custGeom>
        <a:noFill/>
        <a:ln w="254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07A914-C97F-4171-AF0E-03E6A53FCC62}">
      <dsp:nvSpPr>
        <dsp:cNvPr id="0" name=""/>
        <dsp:cNvSpPr/>
      </dsp:nvSpPr>
      <dsp:spPr>
        <a:xfrm>
          <a:off x="3319500" y="1321899"/>
          <a:ext cx="1961438" cy="607013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Личное </a:t>
          </a:r>
          <a:r>
            <a:rPr lang="ru-RU" sz="1400" kern="1200" smtClean="0"/>
            <a:t>дело обучаемого</a:t>
          </a:r>
          <a:endParaRPr lang="ru-RU" sz="1100" kern="1200" dirty="0"/>
        </a:p>
      </dsp:txBody>
      <dsp:txXfrm>
        <a:off x="3337279" y="1339678"/>
        <a:ext cx="1925880" cy="571455"/>
      </dsp:txXfrm>
    </dsp:sp>
    <dsp:sp modelId="{B293668F-0114-4A0E-8A90-9E9C19918588}">
      <dsp:nvSpPr>
        <dsp:cNvPr id="0" name=""/>
        <dsp:cNvSpPr/>
      </dsp:nvSpPr>
      <dsp:spPr>
        <a:xfrm>
          <a:off x="3093139" y="1023917"/>
          <a:ext cx="226361" cy="14877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7742"/>
              </a:lnTo>
              <a:lnTo>
                <a:pt x="226361" y="1487742"/>
              </a:lnTo>
            </a:path>
          </a:pathLst>
        </a:custGeom>
        <a:noFill/>
        <a:ln w="254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302809-C264-45B6-A12F-68D46B582CE3}">
      <dsp:nvSpPr>
        <dsp:cNvPr id="0" name=""/>
        <dsp:cNvSpPr/>
      </dsp:nvSpPr>
      <dsp:spPr>
        <a:xfrm>
          <a:off x="3319500" y="2226895"/>
          <a:ext cx="1960428" cy="569527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Отчёт по кадровому составу</a:t>
          </a:r>
          <a:endParaRPr lang="ru-RU" sz="1400" kern="1200" dirty="0"/>
        </a:p>
      </dsp:txBody>
      <dsp:txXfrm>
        <a:off x="3336181" y="2243576"/>
        <a:ext cx="1927066" cy="536165"/>
      </dsp:txXfrm>
    </dsp:sp>
    <dsp:sp modelId="{033CBC49-3E2B-42D3-8114-ADA386861653}">
      <dsp:nvSpPr>
        <dsp:cNvPr id="0" name=""/>
        <dsp:cNvSpPr/>
      </dsp:nvSpPr>
      <dsp:spPr>
        <a:xfrm>
          <a:off x="3093139" y="1023917"/>
          <a:ext cx="226361" cy="22937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3730"/>
              </a:lnTo>
              <a:lnTo>
                <a:pt x="226361" y="2293730"/>
              </a:lnTo>
            </a:path>
          </a:pathLst>
        </a:custGeom>
        <a:noFill/>
        <a:ln w="254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C8EF89-72A7-4076-897C-B18930732863}">
      <dsp:nvSpPr>
        <dsp:cNvPr id="0" name=""/>
        <dsp:cNvSpPr/>
      </dsp:nvSpPr>
      <dsp:spPr>
        <a:xfrm>
          <a:off x="3319500" y="3094405"/>
          <a:ext cx="1961438" cy="446484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Отчёт о зачислении</a:t>
          </a:r>
          <a:endParaRPr lang="ru-RU" sz="1400" kern="1200" dirty="0"/>
        </a:p>
      </dsp:txBody>
      <dsp:txXfrm>
        <a:off x="3332577" y="3107482"/>
        <a:ext cx="1935284" cy="420330"/>
      </dsp:txXfrm>
    </dsp:sp>
    <dsp:sp modelId="{67BA553C-B934-4055-99AE-9285856F2703}">
      <dsp:nvSpPr>
        <dsp:cNvPr id="0" name=""/>
        <dsp:cNvSpPr/>
      </dsp:nvSpPr>
      <dsp:spPr>
        <a:xfrm>
          <a:off x="3093139" y="1023917"/>
          <a:ext cx="226361" cy="30428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2864"/>
              </a:lnTo>
              <a:lnTo>
                <a:pt x="226361" y="3042864"/>
              </a:lnTo>
            </a:path>
          </a:pathLst>
        </a:custGeom>
        <a:noFill/>
        <a:ln w="254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E05909-BFE9-4E36-9826-A35C1015CE3D}">
      <dsp:nvSpPr>
        <dsp:cNvPr id="0" name=""/>
        <dsp:cNvSpPr/>
      </dsp:nvSpPr>
      <dsp:spPr>
        <a:xfrm>
          <a:off x="3319500" y="3838873"/>
          <a:ext cx="1998989" cy="455817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Информационная</a:t>
          </a:r>
          <a:r>
            <a:rPr lang="en-US" sz="1200" kern="1200" dirty="0" smtClean="0"/>
            <a:t> </a:t>
          </a:r>
          <a:r>
            <a:rPr lang="ru-RU" sz="1200" kern="1200" dirty="0" smtClean="0"/>
            <a:t>справка </a:t>
          </a:r>
          <a:endParaRPr lang="ru-RU" sz="1200" kern="1200" dirty="0"/>
        </a:p>
      </dsp:txBody>
      <dsp:txXfrm>
        <a:off x="3332850" y="3852223"/>
        <a:ext cx="1972289" cy="429117"/>
      </dsp:txXfrm>
    </dsp:sp>
    <dsp:sp modelId="{71FC7D3D-A7D1-447C-9F6F-F86C66E5FFD2}">
      <dsp:nvSpPr>
        <dsp:cNvPr id="0" name=""/>
        <dsp:cNvSpPr/>
      </dsp:nvSpPr>
      <dsp:spPr>
        <a:xfrm>
          <a:off x="3093139" y="1023917"/>
          <a:ext cx="226361" cy="37992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9232"/>
              </a:lnTo>
              <a:lnTo>
                <a:pt x="226361" y="3799232"/>
              </a:lnTo>
            </a:path>
          </a:pathLst>
        </a:custGeom>
        <a:noFill/>
        <a:ln w="254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7A16F-3318-44A0-9C72-B74EBA823AC0}">
      <dsp:nvSpPr>
        <dsp:cNvPr id="0" name=""/>
        <dsp:cNvSpPr/>
      </dsp:nvSpPr>
      <dsp:spPr>
        <a:xfrm>
          <a:off x="3319500" y="4592672"/>
          <a:ext cx="1942692" cy="460954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Отчёт о выпускниках</a:t>
          </a:r>
          <a:endParaRPr lang="ru-RU" sz="1200" kern="1200" dirty="0"/>
        </a:p>
      </dsp:txBody>
      <dsp:txXfrm>
        <a:off x="3333001" y="4606173"/>
        <a:ext cx="1915690" cy="433952"/>
      </dsp:txXfrm>
    </dsp:sp>
    <dsp:sp modelId="{07E1A3A9-22DC-4660-86EC-78049169B10D}">
      <dsp:nvSpPr>
        <dsp:cNvPr id="0" name=""/>
        <dsp:cNvSpPr/>
      </dsp:nvSpPr>
      <dsp:spPr>
        <a:xfrm>
          <a:off x="5726358" y="2708"/>
          <a:ext cx="1956003" cy="945760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Прочее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5754058" y="30408"/>
        <a:ext cx="1900603" cy="890360"/>
      </dsp:txXfrm>
    </dsp:sp>
    <dsp:sp modelId="{4120294A-25FF-43B9-AC06-8068C3FE9AEF}">
      <dsp:nvSpPr>
        <dsp:cNvPr id="0" name=""/>
        <dsp:cNvSpPr/>
      </dsp:nvSpPr>
      <dsp:spPr>
        <a:xfrm>
          <a:off x="5921959" y="948468"/>
          <a:ext cx="195600" cy="893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3946"/>
              </a:lnTo>
              <a:lnTo>
                <a:pt x="195600" y="893946"/>
              </a:lnTo>
            </a:path>
          </a:pathLst>
        </a:custGeom>
        <a:noFill/>
        <a:ln w="25400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718DD9-C4E2-4A7E-A1B2-DA1573DEFF6C}">
      <dsp:nvSpPr>
        <dsp:cNvPr id="0" name=""/>
        <dsp:cNvSpPr/>
      </dsp:nvSpPr>
      <dsp:spPr>
        <a:xfrm>
          <a:off x="6117559" y="1246450"/>
          <a:ext cx="1907086" cy="1191929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Информационная справка</a:t>
          </a:r>
          <a:endParaRPr lang="ru-RU" sz="1400" kern="1200" dirty="0"/>
        </a:p>
      </dsp:txBody>
      <dsp:txXfrm>
        <a:off x="6152469" y="1281360"/>
        <a:ext cx="1837266" cy="1122109"/>
      </dsp:txXfrm>
    </dsp:sp>
    <dsp:sp modelId="{D90C7376-CEF3-469F-909B-F9CAD6917B84}">
      <dsp:nvSpPr>
        <dsp:cNvPr id="0" name=""/>
        <dsp:cNvSpPr/>
      </dsp:nvSpPr>
      <dsp:spPr>
        <a:xfrm>
          <a:off x="5921959" y="948468"/>
          <a:ext cx="195600" cy="2383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3858"/>
              </a:lnTo>
              <a:lnTo>
                <a:pt x="195600" y="2383858"/>
              </a:lnTo>
            </a:path>
          </a:pathLst>
        </a:custGeom>
        <a:noFill/>
        <a:ln w="25400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3BED68-A01F-459F-BCA0-5F760CF27288}">
      <dsp:nvSpPr>
        <dsp:cNvPr id="0" name=""/>
        <dsp:cNvSpPr/>
      </dsp:nvSpPr>
      <dsp:spPr>
        <a:xfrm>
          <a:off x="6117559" y="2736362"/>
          <a:ext cx="1907086" cy="1191929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Рейтинг лучших учащихся </a:t>
          </a:r>
          <a:endParaRPr lang="ru-RU" sz="1400" kern="1200" dirty="0"/>
        </a:p>
      </dsp:txBody>
      <dsp:txXfrm>
        <a:off x="6152469" y="2771272"/>
        <a:ext cx="1837266" cy="11221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6335A-0C8F-49BF-90D4-2678F06C79DD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D3D20-26D0-4CF0-8B06-467A12D88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8976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94A6798-D563-4983-85FA-5939000717A7}" type="datetimeFigureOut">
              <a:rPr lang="ru-RU"/>
              <a:pPr>
                <a:defRPr/>
              </a:pPr>
              <a:t>30.04.2013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5600" cy="447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EDB2552-0134-47DA-973A-1B4D16F54C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5417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DB2552-0134-47DA-973A-1B4D16F54CDF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547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DB2552-0134-47DA-973A-1B4D16F54CD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303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DB2552-0134-47DA-973A-1B4D16F54CD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98D48C2-D4F2-404F-880D-C0F1E004EF44}" type="slidenum">
              <a:rPr lang="ru-RU">
                <a:solidFill>
                  <a:prstClr val="black"/>
                </a:solidFill>
              </a:rPr>
              <a:pPr eaLnBrk="1" hangingPunct="1"/>
              <a:t>32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5061" name="Верхний колонтитул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>
            <a:grpSpLocks/>
          </p:cNvGrpSpPr>
          <p:nvPr userDrawn="1"/>
        </p:nvGrpSpPr>
        <p:grpSpPr bwMode="auto">
          <a:xfrm flipV="1">
            <a:off x="6143625" y="4143375"/>
            <a:ext cx="2714625" cy="2500313"/>
            <a:chOff x="8001024" y="142852"/>
            <a:chExt cx="1000132" cy="1000132"/>
          </a:xfrm>
        </p:grpSpPr>
        <p:sp>
          <p:nvSpPr>
            <p:cNvPr id="5" name="Прямоугольник 4"/>
            <p:cNvSpPr/>
            <p:nvPr userDrawn="1"/>
          </p:nvSpPr>
          <p:spPr>
            <a:xfrm>
              <a:off x="8001024" y="142852"/>
              <a:ext cx="286003" cy="2857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 userDrawn="1"/>
          </p:nvSpPr>
          <p:spPr>
            <a:xfrm>
              <a:off x="8358381" y="499724"/>
              <a:ext cx="285418" cy="285752"/>
            </a:xfrm>
            <a:prstGeom prst="rect">
              <a:avLst/>
            </a:prstGeom>
            <a:solidFill>
              <a:srgbClr val="FF99FF">
                <a:alpha val="5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 userDrawn="1"/>
          </p:nvSpPr>
          <p:spPr>
            <a:xfrm>
              <a:off x="8715154" y="857232"/>
              <a:ext cx="286002" cy="285752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" name="Скругленный прямоугольник 7"/>
            <p:cNvSpPr/>
            <p:nvPr userDrawn="1"/>
          </p:nvSpPr>
          <p:spPr>
            <a:xfrm>
              <a:off x="8358381" y="142852"/>
              <a:ext cx="285418" cy="285752"/>
            </a:xfrm>
            <a:prstGeom prst="round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Скругленный прямоугольник 8"/>
            <p:cNvSpPr/>
            <p:nvPr userDrawn="1"/>
          </p:nvSpPr>
          <p:spPr>
            <a:xfrm>
              <a:off x="8715154" y="499724"/>
              <a:ext cx="286002" cy="285752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>
              <a:off x="8715154" y="142852"/>
              <a:ext cx="286002" cy="285752"/>
            </a:xfrm>
            <a:prstGeom prst="rect">
              <a:avLst/>
            </a:prstGeom>
            <a:solidFill>
              <a:srgbClr val="FF99FF">
                <a:alpha val="5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3667125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sz="40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14752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15063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67435-3B1F-465A-B099-0798A729F9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21B3F-DEA4-4EFF-88F3-2A4829514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78276-B692-4AC8-A212-3D4C7A536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>
            <a:grpSpLocks/>
          </p:cNvGrpSpPr>
          <p:nvPr userDrawn="1"/>
        </p:nvGrpSpPr>
        <p:grpSpPr bwMode="auto">
          <a:xfrm flipV="1">
            <a:off x="6143625" y="4143375"/>
            <a:ext cx="2714625" cy="2500313"/>
            <a:chOff x="8001024" y="142852"/>
            <a:chExt cx="1000132" cy="1000132"/>
          </a:xfrm>
        </p:grpSpPr>
        <p:sp>
          <p:nvSpPr>
            <p:cNvPr id="5" name="Прямоугольник 4"/>
            <p:cNvSpPr/>
            <p:nvPr userDrawn="1"/>
          </p:nvSpPr>
          <p:spPr>
            <a:xfrm>
              <a:off x="8001024" y="142852"/>
              <a:ext cx="286003" cy="2857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" name="Прямоугольник 5"/>
            <p:cNvSpPr/>
            <p:nvPr userDrawn="1"/>
          </p:nvSpPr>
          <p:spPr>
            <a:xfrm>
              <a:off x="8358381" y="499724"/>
              <a:ext cx="285418" cy="285752"/>
            </a:xfrm>
            <a:prstGeom prst="rect">
              <a:avLst/>
            </a:prstGeom>
            <a:solidFill>
              <a:srgbClr val="FF99FF">
                <a:alpha val="5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ик 6"/>
            <p:cNvSpPr/>
            <p:nvPr userDrawn="1"/>
          </p:nvSpPr>
          <p:spPr>
            <a:xfrm>
              <a:off x="8715154" y="857232"/>
              <a:ext cx="286002" cy="285752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" name="Скругленный прямоугольник 7"/>
            <p:cNvSpPr/>
            <p:nvPr userDrawn="1"/>
          </p:nvSpPr>
          <p:spPr>
            <a:xfrm>
              <a:off x="8358381" y="142852"/>
              <a:ext cx="285418" cy="285752"/>
            </a:xfrm>
            <a:prstGeom prst="round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" name="Скругленный прямоугольник 8"/>
            <p:cNvSpPr/>
            <p:nvPr userDrawn="1"/>
          </p:nvSpPr>
          <p:spPr>
            <a:xfrm>
              <a:off x="8715154" y="499724"/>
              <a:ext cx="286002" cy="285752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>
              <a:off x="8715154" y="142852"/>
              <a:ext cx="286002" cy="285752"/>
            </a:xfrm>
            <a:prstGeom prst="rect">
              <a:avLst/>
            </a:prstGeom>
            <a:solidFill>
              <a:srgbClr val="FF99FF">
                <a:alpha val="5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366712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sz="40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14752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15063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2B7FF-62E2-4629-BEDE-3DABE6E936F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140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6072188"/>
            <a:ext cx="2071688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 userDrawn="1"/>
        </p:nvCxnSpPr>
        <p:spPr>
          <a:xfrm rot="10800000">
            <a:off x="428625" y="6143625"/>
            <a:ext cx="6143625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8"/>
          <p:cNvSpPr txBox="1">
            <a:spLocks noChangeArrowheads="1"/>
          </p:cNvSpPr>
          <p:nvPr userDrawn="1"/>
        </p:nvSpPr>
        <p:spPr bwMode="auto">
          <a:xfrm>
            <a:off x="500063" y="6237288"/>
            <a:ext cx="32083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100" smtClean="0">
                <a:solidFill>
                  <a:srgbClr val="7F7F7F"/>
                </a:solidFill>
              </a:rPr>
              <a:t>Москва, наб. Академика Туполева 15 корп. 2</a:t>
            </a:r>
            <a:endParaRPr lang="en-US" sz="1100" smtClean="0">
              <a:solidFill>
                <a:srgbClr val="7F7F7F"/>
              </a:solidFill>
            </a:endParaRPr>
          </a:p>
          <a:p>
            <a:pPr eaLnBrk="1" hangingPunct="1"/>
            <a:r>
              <a:rPr lang="ru-RU" sz="1100" smtClean="0">
                <a:solidFill>
                  <a:srgbClr val="7F7F7F"/>
                </a:solidFill>
              </a:rPr>
              <a:t>Санкт-Петербург, ул. Новолитовская, 15</a:t>
            </a:r>
          </a:p>
        </p:txBody>
      </p:sp>
      <p:sp>
        <p:nvSpPr>
          <p:cNvPr id="7" name="TextBox 9"/>
          <p:cNvSpPr txBox="1">
            <a:spLocks noChangeArrowheads="1"/>
          </p:cNvSpPr>
          <p:nvPr userDrawn="1"/>
        </p:nvSpPr>
        <p:spPr bwMode="auto">
          <a:xfrm>
            <a:off x="3635375" y="6237288"/>
            <a:ext cx="288131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100" smtClean="0">
                <a:solidFill>
                  <a:srgbClr val="7F7F7F"/>
                </a:solidFill>
              </a:rPr>
              <a:t>www.nintegra.ru, info@nintegra.ru</a:t>
            </a:r>
          </a:p>
          <a:p>
            <a:pPr eaLnBrk="1" hangingPunct="1"/>
            <a:r>
              <a:rPr lang="en-US" sz="1100" smtClean="0">
                <a:solidFill>
                  <a:srgbClr val="7F7F7F"/>
                </a:solidFill>
              </a:rPr>
              <a:t>www.lms-school.ru; info@lms-school.ru</a:t>
            </a:r>
            <a:endParaRPr lang="ru-RU" sz="1100" smtClean="0">
              <a:solidFill>
                <a:srgbClr val="7F7F7F"/>
              </a:solidFill>
            </a:endParaRPr>
          </a:p>
        </p:txBody>
      </p:sp>
      <p:grpSp>
        <p:nvGrpSpPr>
          <p:cNvPr id="8" name="Группа 10"/>
          <p:cNvGrpSpPr>
            <a:grpSpLocks/>
          </p:cNvGrpSpPr>
          <p:nvPr userDrawn="1"/>
        </p:nvGrpSpPr>
        <p:grpSpPr bwMode="auto">
          <a:xfrm>
            <a:off x="8001000" y="142875"/>
            <a:ext cx="1000125" cy="1000125"/>
            <a:chOff x="8001024" y="142852"/>
            <a:chExt cx="1000132" cy="1000132"/>
          </a:xfrm>
        </p:grpSpPr>
        <p:sp>
          <p:nvSpPr>
            <p:cNvPr id="9" name="Прямоугольник 8"/>
            <p:cNvSpPr/>
            <p:nvPr userDrawn="1"/>
          </p:nvSpPr>
          <p:spPr>
            <a:xfrm>
              <a:off x="8001024" y="142852"/>
              <a:ext cx="285752" cy="2857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>
              <a:off x="8358215" y="500043"/>
              <a:ext cx="285752" cy="285752"/>
            </a:xfrm>
            <a:prstGeom prst="rect">
              <a:avLst/>
            </a:prstGeom>
            <a:solidFill>
              <a:srgbClr val="FF99FF">
                <a:alpha val="5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Прямоугольник 10"/>
            <p:cNvSpPr/>
            <p:nvPr userDrawn="1"/>
          </p:nvSpPr>
          <p:spPr>
            <a:xfrm>
              <a:off x="8715404" y="857232"/>
              <a:ext cx="285752" cy="285752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" name="Скругленный прямоугольник 11"/>
            <p:cNvSpPr/>
            <p:nvPr userDrawn="1"/>
          </p:nvSpPr>
          <p:spPr>
            <a:xfrm>
              <a:off x="8358215" y="142852"/>
              <a:ext cx="285752" cy="285752"/>
            </a:xfrm>
            <a:prstGeom prst="round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Скругленный прямоугольник 12"/>
            <p:cNvSpPr/>
            <p:nvPr userDrawn="1"/>
          </p:nvSpPr>
          <p:spPr>
            <a:xfrm>
              <a:off x="8715404" y="500043"/>
              <a:ext cx="285752" cy="285752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>
              <a:off x="8715404" y="142852"/>
              <a:ext cx="285752" cy="285752"/>
            </a:xfrm>
            <a:prstGeom prst="rect">
              <a:avLst/>
            </a:prstGeom>
            <a:solidFill>
              <a:srgbClr val="FF99FF">
                <a:alpha val="5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>
              <a:defRPr sz="2400" b="1" cap="none" spc="5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853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42C68-4C01-40DE-85D1-B3750BD1A8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46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1EF83-0D76-41A3-884F-CC555FAAC1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103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A2F9C-858A-419F-A5E5-86DB2DC3AAD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562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68DFE-1967-43E4-8033-1AF24A9537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741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FFBD6-764F-4FED-8383-7009F5FE286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179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D1DD3-E59E-4511-9A6F-FF15C436C34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781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25" y="6072188"/>
            <a:ext cx="207168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 userDrawn="1"/>
        </p:nvCxnSpPr>
        <p:spPr>
          <a:xfrm rot="10800000">
            <a:off x="428625" y="6143625"/>
            <a:ext cx="6143625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500063" y="6237288"/>
            <a:ext cx="3208337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100" dirty="0">
                <a:solidFill>
                  <a:srgbClr val="7F7F7F"/>
                </a:solidFill>
              </a:rPr>
              <a:t>Москва, </a:t>
            </a:r>
            <a:r>
              <a:rPr lang="ru-RU" sz="1100" dirty="0" smtClean="0">
                <a:solidFill>
                  <a:srgbClr val="7F7F7F"/>
                </a:solidFill>
              </a:rPr>
              <a:t>наб. Академика Туполева 15 корп. 2</a:t>
            </a:r>
            <a:r>
              <a:rPr lang="en-US" sz="1100" dirty="0" smtClean="0">
                <a:solidFill>
                  <a:srgbClr val="7F7F7F"/>
                </a:solidFill>
              </a:rPr>
              <a:t>; </a:t>
            </a:r>
            <a:r>
              <a:rPr lang="ru-RU" sz="1100" dirty="0" smtClean="0">
                <a:solidFill>
                  <a:srgbClr val="7F7F7F"/>
                </a:solidFill>
              </a:rPr>
              <a:t> </a:t>
            </a:r>
            <a:endParaRPr lang="en-US" sz="1100" dirty="0">
              <a:solidFill>
                <a:srgbClr val="7F7F7F"/>
              </a:solidFill>
            </a:endParaRPr>
          </a:p>
          <a:p>
            <a:pPr>
              <a:defRPr/>
            </a:pPr>
            <a:r>
              <a:rPr lang="ru-RU" sz="1100" dirty="0">
                <a:solidFill>
                  <a:srgbClr val="7F7F7F"/>
                </a:solidFill>
              </a:rPr>
              <a:t>Санкт-Петербург, ул. </a:t>
            </a:r>
            <a:r>
              <a:rPr lang="ru-RU" sz="1100" dirty="0" err="1">
                <a:solidFill>
                  <a:srgbClr val="7F7F7F"/>
                </a:solidFill>
              </a:rPr>
              <a:t>Новолитовская</a:t>
            </a:r>
            <a:r>
              <a:rPr lang="ru-RU" sz="1100" dirty="0">
                <a:solidFill>
                  <a:srgbClr val="7F7F7F"/>
                </a:solidFill>
              </a:rPr>
              <a:t>, 15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3635375" y="6237288"/>
            <a:ext cx="2881313" cy="428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rgbClr val="7F7F7F"/>
                </a:solidFill>
              </a:rPr>
              <a:t>www.nintegra.ru, info@nintegra.ru</a:t>
            </a:r>
          </a:p>
          <a:p>
            <a:pPr>
              <a:defRPr/>
            </a:pPr>
            <a:r>
              <a:rPr lang="en-US" sz="1100" smtClean="0">
                <a:solidFill>
                  <a:srgbClr val="7F7F7F"/>
                </a:solidFill>
              </a:rPr>
              <a:t>www.lms-school.ru</a:t>
            </a:r>
            <a:r>
              <a:rPr lang="en-US" sz="1100">
                <a:solidFill>
                  <a:srgbClr val="7F7F7F"/>
                </a:solidFill>
              </a:rPr>
              <a:t>; </a:t>
            </a:r>
            <a:r>
              <a:rPr lang="en-US" sz="1100" smtClean="0">
                <a:solidFill>
                  <a:srgbClr val="7F7F7F"/>
                </a:solidFill>
              </a:rPr>
              <a:t>info@lms-school.ru</a:t>
            </a:r>
            <a:endParaRPr lang="ru-RU" sz="1100" dirty="0">
              <a:solidFill>
                <a:srgbClr val="7F7F7F"/>
              </a:solidFill>
            </a:endParaRPr>
          </a:p>
        </p:txBody>
      </p:sp>
      <p:grpSp>
        <p:nvGrpSpPr>
          <p:cNvPr id="8" name="Группа 10"/>
          <p:cNvGrpSpPr>
            <a:grpSpLocks/>
          </p:cNvGrpSpPr>
          <p:nvPr userDrawn="1"/>
        </p:nvGrpSpPr>
        <p:grpSpPr bwMode="auto">
          <a:xfrm>
            <a:off x="8001000" y="142875"/>
            <a:ext cx="1000125" cy="1000125"/>
            <a:chOff x="8001024" y="142852"/>
            <a:chExt cx="1000132" cy="1000132"/>
          </a:xfrm>
        </p:grpSpPr>
        <p:sp>
          <p:nvSpPr>
            <p:cNvPr id="9" name="Прямоугольник 8"/>
            <p:cNvSpPr/>
            <p:nvPr userDrawn="1"/>
          </p:nvSpPr>
          <p:spPr>
            <a:xfrm>
              <a:off x="8001024" y="142852"/>
              <a:ext cx="285752" cy="2857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>
              <a:off x="8358215" y="500043"/>
              <a:ext cx="285752" cy="285752"/>
            </a:xfrm>
            <a:prstGeom prst="rect">
              <a:avLst/>
            </a:prstGeom>
            <a:solidFill>
              <a:srgbClr val="FF99FF">
                <a:alpha val="5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" name="Прямоугольник 10"/>
            <p:cNvSpPr/>
            <p:nvPr userDrawn="1"/>
          </p:nvSpPr>
          <p:spPr>
            <a:xfrm>
              <a:off x="8715404" y="857232"/>
              <a:ext cx="285752" cy="285752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Скругленный прямоугольник 11"/>
            <p:cNvSpPr/>
            <p:nvPr userDrawn="1"/>
          </p:nvSpPr>
          <p:spPr>
            <a:xfrm>
              <a:off x="8358215" y="142852"/>
              <a:ext cx="285752" cy="285752"/>
            </a:xfrm>
            <a:prstGeom prst="round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" name="Скругленный прямоугольник 12"/>
            <p:cNvSpPr/>
            <p:nvPr userDrawn="1"/>
          </p:nvSpPr>
          <p:spPr>
            <a:xfrm>
              <a:off x="8715404" y="500043"/>
              <a:ext cx="285752" cy="285752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>
              <a:off x="8715404" y="142852"/>
              <a:ext cx="285752" cy="285752"/>
            </a:xfrm>
            <a:prstGeom prst="rect">
              <a:avLst/>
            </a:prstGeom>
            <a:solidFill>
              <a:srgbClr val="FF99FF">
                <a:alpha val="5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>
              <a:defRPr sz="2400" b="1" cap="none" spc="5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821FF-5891-4372-83FA-6EB2DEF9E5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0428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2F0BB-EF7D-4535-9161-430710EB3A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619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AA7B6-88D3-40DD-9BB3-1153B367E4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5954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>
            <a:grpSpLocks/>
          </p:cNvGrpSpPr>
          <p:nvPr userDrawn="1"/>
        </p:nvGrpSpPr>
        <p:grpSpPr bwMode="auto">
          <a:xfrm flipV="1">
            <a:off x="6143625" y="4143375"/>
            <a:ext cx="2714625" cy="2500313"/>
            <a:chOff x="8001024" y="142852"/>
            <a:chExt cx="1000132" cy="1000132"/>
          </a:xfrm>
        </p:grpSpPr>
        <p:sp>
          <p:nvSpPr>
            <p:cNvPr id="5" name="Прямоугольник 4"/>
            <p:cNvSpPr/>
            <p:nvPr userDrawn="1"/>
          </p:nvSpPr>
          <p:spPr>
            <a:xfrm>
              <a:off x="8001024" y="142852"/>
              <a:ext cx="286003" cy="2857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" name="Прямоугольник 5"/>
            <p:cNvSpPr/>
            <p:nvPr userDrawn="1"/>
          </p:nvSpPr>
          <p:spPr>
            <a:xfrm>
              <a:off x="8358381" y="499724"/>
              <a:ext cx="285418" cy="285752"/>
            </a:xfrm>
            <a:prstGeom prst="rect">
              <a:avLst/>
            </a:prstGeom>
            <a:solidFill>
              <a:srgbClr val="FF99FF">
                <a:alpha val="5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ик 6"/>
            <p:cNvSpPr/>
            <p:nvPr userDrawn="1"/>
          </p:nvSpPr>
          <p:spPr>
            <a:xfrm>
              <a:off x="8715154" y="857232"/>
              <a:ext cx="286002" cy="285752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" name="Скругленный прямоугольник 7"/>
            <p:cNvSpPr/>
            <p:nvPr userDrawn="1"/>
          </p:nvSpPr>
          <p:spPr>
            <a:xfrm>
              <a:off x="8358381" y="142852"/>
              <a:ext cx="285418" cy="285752"/>
            </a:xfrm>
            <a:prstGeom prst="round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" name="Скругленный прямоугольник 8"/>
            <p:cNvSpPr/>
            <p:nvPr userDrawn="1"/>
          </p:nvSpPr>
          <p:spPr>
            <a:xfrm>
              <a:off x="8715154" y="499724"/>
              <a:ext cx="286002" cy="285752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>
              <a:off x="8715154" y="142852"/>
              <a:ext cx="286002" cy="285752"/>
            </a:xfrm>
            <a:prstGeom prst="rect">
              <a:avLst/>
            </a:prstGeom>
            <a:solidFill>
              <a:srgbClr val="FF99FF">
                <a:alpha val="5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366712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sz="40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14752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15063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2B7FF-62E2-4629-BEDE-3DABE6E936F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1310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6072188"/>
            <a:ext cx="2071688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 userDrawn="1"/>
        </p:nvCxnSpPr>
        <p:spPr>
          <a:xfrm rot="10800000">
            <a:off x="428625" y="6143625"/>
            <a:ext cx="6143625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8"/>
          <p:cNvSpPr txBox="1">
            <a:spLocks noChangeArrowheads="1"/>
          </p:cNvSpPr>
          <p:nvPr userDrawn="1"/>
        </p:nvSpPr>
        <p:spPr bwMode="auto">
          <a:xfrm>
            <a:off x="500063" y="6237288"/>
            <a:ext cx="32083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100" smtClean="0">
                <a:solidFill>
                  <a:srgbClr val="7F7F7F"/>
                </a:solidFill>
              </a:rPr>
              <a:t>Москва, наб. Академика Туполева 15 корп. 2</a:t>
            </a:r>
            <a:endParaRPr lang="en-US" sz="1100" smtClean="0">
              <a:solidFill>
                <a:srgbClr val="7F7F7F"/>
              </a:solidFill>
            </a:endParaRPr>
          </a:p>
          <a:p>
            <a:pPr eaLnBrk="1" hangingPunct="1"/>
            <a:r>
              <a:rPr lang="ru-RU" sz="1100" smtClean="0">
                <a:solidFill>
                  <a:srgbClr val="7F7F7F"/>
                </a:solidFill>
              </a:rPr>
              <a:t>Санкт-Петербург, ул. Новолитовская, 15</a:t>
            </a:r>
          </a:p>
        </p:txBody>
      </p:sp>
      <p:sp>
        <p:nvSpPr>
          <p:cNvPr id="7" name="TextBox 9"/>
          <p:cNvSpPr txBox="1">
            <a:spLocks noChangeArrowheads="1"/>
          </p:cNvSpPr>
          <p:nvPr userDrawn="1"/>
        </p:nvSpPr>
        <p:spPr bwMode="auto">
          <a:xfrm>
            <a:off x="3635375" y="6237288"/>
            <a:ext cx="288131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100" smtClean="0">
                <a:solidFill>
                  <a:srgbClr val="7F7F7F"/>
                </a:solidFill>
              </a:rPr>
              <a:t>www.nintegra.ru, info@nintegra.ru</a:t>
            </a:r>
          </a:p>
          <a:p>
            <a:pPr eaLnBrk="1" hangingPunct="1"/>
            <a:r>
              <a:rPr lang="en-US" sz="1100" smtClean="0">
                <a:solidFill>
                  <a:srgbClr val="7F7F7F"/>
                </a:solidFill>
              </a:rPr>
              <a:t>www.lms-school.ru; info@lms-school.ru</a:t>
            </a:r>
            <a:endParaRPr lang="ru-RU" sz="1100" smtClean="0">
              <a:solidFill>
                <a:srgbClr val="7F7F7F"/>
              </a:solidFill>
            </a:endParaRPr>
          </a:p>
        </p:txBody>
      </p:sp>
      <p:grpSp>
        <p:nvGrpSpPr>
          <p:cNvPr id="8" name="Группа 10"/>
          <p:cNvGrpSpPr>
            <a:grpSpLocks/>
          </p:cNvGrpSpPr>
          <p:nvPr userDrawn="1"/>
        </p:nvGrpSpPr>
        <p:grpSpPr bwMode="auto">
          <a:xfrm>
            <a:off x="8001000" y="142875"/>
            <a:ext cx="1000125" cy="1000125"/>
            <a:chOff x="8001024" y="142852"/>
            <a:chExt cx="1000132" cy="1000132"/>
          </a:xfrm>
        </p:grpSpPr>
        <p:sp>
          <p:nvSpPr>
            <p:cNvPr id="9" name="Прямоугольник 8"/>
            <p:cNvSpPr/>
            <p:nvPr userDrawn="1"/>
          </p:nvSpPr>
          <p:spPr>
            <a:xfrm>
              <a:off x="8001024" y="142852"/>
              <a:ext cx="285752" cy="2857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>
              <a:off x="8358215" y="500043"/>
              <a:ext cx="285752" cy="285752"/>
            </a:xfrm>
            <a:prstGeom prst="rect">
              <a:avLst/>
            </a:prstGeom>
            <a:solidFill>
              <a:srgbClr val="FF99FF">
                <a:alpha val="5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Прямоугольник 10"/>
            <p:cNvSpPr/>
            <p:nvPr userDrawn="1"/>
          </p:nvSpPr>
          <p:spPr>
            <a:xfrm>
              <a:off x="8715404" y="857232"/>
              <a:ext cx="285752" cy="285752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" name="Скругленный прямоугольник 11"/>
            <p:cNvSpPr/>
            <p:nvPr userDrawn="1"/>
          </p:nvSpPr>
          <p:spPr>
            <a:xfrm>
              <a:off x="8358215" y="142852"/>
              <a:ext cx="285752" cy="285752"/>
            </a:xfrm>
            <a:prstGeom prst="round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Скругленный прямоугольник 12"/>
            <p:cNvSpPr/>
            <p:nvPr userDrawn="1"/>
          </p:nvSpPr>
          <p:spPr>
            <a:xfrm>
              <a:off x="8715404" y="500043"/>
              <a:ext cx="285752" cy="285752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>
              <a:off x="8715404" y="142852"/>
              <a:ext cx="285752" cy="285752"/>
            </a:xfrm>
            <a:prstGeom prst="rect">
              <a:avLst/>
            </a:prstGeom>
            <a:solidFill>
              <a:srgbClr val="FF99FF">
                <a:alpha val="5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>
              <a:defRPr sz="2400" b="1" cap="none" spc="5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4261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42C68-4C01-40DE-85D1-B3750BD1A8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3324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1EF83-0D76-41A3-884F-CC555FAAC1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7185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A2F9C-858A-419F-A5E5-86DB2DC3AAD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0582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68DFE-1967-43E4-8033-1AF24A9537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5946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FFBD6-764F-4FED-8383-7009F5FE286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05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8F8BC-3484-45AB-B54B-CFB6DA1750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D1DD3-E59E-4511-9A6F-FF15C436C34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6708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821FF-5891-4372-83FA-6EB2DEF9E5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2873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2F0BB-EF7D-4535-9161-430710EB3A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8475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AA7B6-88D3-40DD-9BB3-1153B367E4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485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0C25-E413-47AB-9F98-94F141321B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62651-E561-4A6C-AE10-AA46B37745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508A1-878A-426C-9258-E0F94DB8BF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CA05D-889A-46C8-B4F3-23915B2951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19D92-7D97-4336-B957-C4F0DD1A3E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ABB64-DD71-4C95-B70A-5334E25344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CCE726-AF3C-4E19-8547-0A1AE2CE3F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BC4D0F9-F3AB-4A32-B849-234B8CD16E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705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BC4D0F9-F3AB-4A32-B849-234B8CD16E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316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26" Type="http://schemas.openxmlformats.org/officeDocument/2006/relationships/hyperlink" Target="http://www.char.ru/books/p259885.jpg" TargetMode="External"/><Relationship Id="rId3" Type="http://schemas.openxmlformats.org/officeDocument/2006/relationships/image" Target="../media/image7.jpeg"/><Relationship Id="rId21" Type="http://schemas.openxmlformats.org/officeDocument/2006/relationships/image" Target="../media/image24.jpeg"/><Relationship Id="rId34" Type="http://schemas.openxmlformats.org/officeDocument/2006/relationships/image" Target="../media/image34.png"/><Relationship Id="rId7" Type="http://schemas.openxmlformats.org/officeDocument/2006/relationships/hyperlink" Target="http://www.mobium.lt/assets/data/galleries/knygos-1_1.jpg" TargetMode="External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5" Type="http://schemas.openxmlformats.org/officeDocument/2006/relationships/image" Target="../media/image28.jpeg"/><Relationship Id="rId3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jpeg"/><Relationship Id="rId20" Type="http://schemas.openxmlformats.org/officeDocument/2006/relationships/image" Target="../media/image23.jpeg"/><Relationship Id="rId29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4.jpeg"/><Relationship Id="rId24" Type="http://schemas.openxmlformats.org/officeDocument/2006/relationships/image" Target="../media/image27.jpeg"/><Relationship Id="rId32" Type="http://schemas.openxmlformats.org/officeDocument/2006/relationships/image" Target="../media/image32.jpeg"/><Relationship Id="rId5" Type="http://schemas.openxmlformats.org/officeDocument/2006/relationships/image" Target="../media/image9.png"/><Relationship Id="rId15" Type="http://schemas.openxmlformats.org/officeDocument/2006/relationships/image" Target="../media/image18.jpeg"/><Relationship Id="rId23" Type="http://schemas.openxmlformats.org/officeDocument/2006/relationships/image" Target="../media/image26.jpeg"/><Relationship Id="rId28" Type="http://schemas.openxmlformats.org/officeDocument/2006/relationships/hyperlink" Target="http://www.kalitva.ru/uploads/posts/2008-06/1212496472_angl.jpg" TargetMode="External"/><Relationship Id="rId10" Type="http://schemas.openxmlformats.org/officeDocument/2006/relationships/image" Target="../media/image13.jpeg"/><Relationship Id="rId19" Type="http://schemas.openxmlformats.org/officeDocument/2006/relationships/image" Target="../media/image22.jpeg"/><Relationship Id="rId31" Type="http://schemas.openxmlformats.org/officeDocument/2006/relationships/image" Target="../media/image31.jpeg"/><Relationship Id="rId4" Type="http://schemas.openxmlformats.org/officeDocument/2006/relationships/image" Target="../media/image8.pn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Relationship Id="rId22" Type="http://schemas.openxmlformats.org/officeDocument/2006/relationships/image" Target="../media/image25.jpeg"/><Relationship Id="rId27" Type="http://schemas.openxmlformats.org/officeDocument/2006/relationships/image" Target="../media/image29.jpeg"/><Relationship Id="rId30" Type="http://schemas.openxmlformats.org/officeDocument/2006/relationships/hyperlink" Target="http://www.char.ru/books/p1510555.jpg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9.jpe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7" Type="http://schemas.openxmlformats.org/officeDocument/2006/relationships/image" Target="../media/image125.jpe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jpeg"/><Relationship Id="rId5" Type="http://schemas.openxmlformats.org/officeDocument/2006/relationships/image" Target="../media/image123.jpeg"/><Relationship Id="rId4" Type="http://schemas.openxmlformats.org/officeDocument/2006/relationships/image" Target="../media/image12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jpeg"/><Relationship Id="rId3" Type="http://schemas.openxmlformats.org/officeDocument/2006/relationships/image" Target="../media/image127.jpeg"/><Relationship Id="rId7" Type="http://schemas.openxmlformats.org/officeDocument/2006/relationships/hyperlink" Target="http://alloha.ru/img/algerl.jpg" TargetMode="External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jpeg"/><Relationship Id="rId5" Type="http://schemas.openxmlformats.org/officeDocument/2006/relationships/image" Target="../media/image129.png"/><Relationship Id="rId4" Type="http://schemas.openxmlformats.org/officeDocument/2006/relationships/image" Target="../media/image12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lms-school.ru" TargetMode="External"/><Relationship Id="rId2" Type="http://schemas.openxmlformats.org/officeDocument/2006/relationships/hyperlink" Target="http://www.lms-school.ru/" TargetMode="External"/><Relationship Id="rId1" Type="http://schemas.openxmlformats.org/officeDocument/2006/relationships/slideLayout" Target="../slideLayouts/slideLayout23.xml"/><Relationship Id="rId4" Type="http://schemas.openxmlformats.org/officeDocument/2006/relationships/hyperlink" Target="mailto:info@nintegra.ru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jpeg"/><Relationship Id="rId18" Type="http://schemas.openxmlformats.org/officeDocument/2006/relationships/image" Target="../media/image51.jpeg"/><Relationship Id="rId26" Type="http://schemas.openxmlformats.org/officeDocument/2006/relationships/image" Target="../media/image59.jpeg"/><Relationship Id="rId3" Type="http://schemas.openxmlformats.org/officeDocument/2006/relationships/image" Target="../media/image36.png"/><Relationship Id="rId21" Type="http://schemas.openxmlformats.org/officeDocument/2006/relationships/image" Target="../media/image54.jpeg"/><Relationship Id="rId7" Type="http://schemas.openxmlformats.org/officeDocument/2006/relationships/image" Target="../media/image40.png"/><Relationship Id="rId12" Type="http://schemas.openxmlformats.org/officeDocument/2006/relationships/image" Target="../media/image45.jpeg"/><Relationship Id="rId17" Type="http://schemas.openxmlformats.org/officeDocument/2006/relationships/image" Target="../media/image50.jpeg"/><Relationship Id="rId25" Type="http://schemas.openxmlformats.org/officeDocument/2006/relationships/image" Target="../media/image58.jpeg"/><Relationship Id="rId2" Type="http://schemas.openxmlformats.org/officeDocument/2006/relationships/image" Target="../media/image35.jpeg"/><Relationship Id="rId16" Type="http://schemas.openxmlformats.org/officeDocument/2006/relationships/image" Target="../media/image49.jpeg"/><Relationship Id="rId20" Type="http://schemas.openxmlformats.org/officeDocument/2006/relationships/image" Target="../media/image53.jpeg"/><Relationship Id="rId29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jpeg"/><Relationship Id="rId24" Type="http://schemas.openxmlformats.org/officeDocument/2006/relationships/image" Target="../media/image57.jpeg"/><Relationship Id="rId5" Type="http://schemas.openxmlformats.org/officeDocument/2006/relationships/image" Target="../media/image38.png"/><Relationship Id="rId15" Type="http://schemas.openxmlformats.org/officeDocument/2006/relationships/image" Target="../media/image48.jpeg"/><Relationship Id="rId23" Type="http://schemas.openxmlformats.org/officeDocument/2006/relationships/image" Target="../media/image56.jpeg"/><Relationship Id="rId28" Type="http://schemas.openxmlformats.org/officeDocument/2006/relationships/image" Target="../media/image61.jpeg"/><Relationship Id="rId10" Type="http://schemas.openxmlformats.org/officeDocument/2006/relationships/image" Target="../media/image43.jpeg"/><Relationship Id="rId19" Type="http://schemas.openxmlformats.org/officeDocument/2006/relationships/image" Target="../media/image52.jpeg"/><Relationship Id="rId4" Type="http://schemas.openxmlformats.org/officeDocument/2006/relationships/image" Target="../media/image37.jpeg"/><Relationship Id="rId9" Type="http://schemas.openxmlformats.org/officeDocument/2006/relationships/image" Target="../media/image42.png"/><Relationship Id="rId14" Type="http://schemas.openxmlformats.org/officeDocument/2006/relationships/image" Target="../media/image47.jpeg"/><Relationship Id="rId22" Type="http://schemas.openxmlformats.org/officeDocument/2006/relationships/image" Target="../media/image55.jpeg"/><Relationship Id="rId27" Type="http://schemas.openxmlformats.org/officeDocument/2006/relationships/image" Target="../media/image6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5.jpeg"/><Relationship Id="rId2" Type="http://schemas.openxmlformats.org/officeDocument/2006/relationships/hyperlink" Target="http://www.headwind.ru/img/bulk_sms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lob.freent.de/contentblob/2028270/teaserImg847x565/artikelbild.jpg" TargetMode="External"/><Relationship Id="rId5" Type="http://schemas.openxmlformats.org/officeDocument/2006/relationships/image" Target="../media/image64.jpeg"/><Relationship Id="rId4" Type="http://schemas.openxmlformats.org/officeDocument/2006/relationships/hyperlink" Target="http://www.bradshaw-kimbrel.com/images/uploads/email_marketing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algn="ctr">
              <a:defRPr/>
            </a:pPr>
            <a:endParaRPr lang="en-US" sz="4000" b="1" spc="50" dirty="0" smtClean="0">
              <a:ln w="11430"/>
              <a:solidFill>
                <a:schemeClr val="bg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ru-RU" sz="4000" b="1" spc="50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Система управления обучением</a:t>
            </a:r>
            <a:r>
              <a:rPr lang="en-US" sz="4000" b="1" spc="50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spc="50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LMS </a:t>
            </a:r>
            <a:r>
              <a:rPr lang="ru-RU" sz="4000" b="1" spc="50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Школа</a:t>
            </a:r>
          </a:p>
          <a:p>
            <a:pPr algn="ctr">
              <a:defRPr/>
            </a:pPr>
            <a:endParaRPr lang="ru-RU" sz="4000" b="1" spc="50" dirty="0" smtClean="0">
              <a:ln w="11430"/>
              <a:solidFill>
                <a:schemeClr val="bg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Tm="513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5436096" y="1340768"/>
            <a:ext cx="3308746" cy="36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5738" indent="-185738">
              <a:spcAft>
                <a:spcPts val="1800"/>
              </a:spcAft>
              <a:buFont typeface="Arial" charset="0"/>
              <a:buChar char="•"/>
            </a:pPr>
            <a:r>
              <a:rPr lang="ru-RU" sz="1400" dirty="0">
                <a:latin typeface="Calibri" pitchFamily="34" charset="0"/>
              </a:rPr>
              <a:t>Образовательные программы и учебные планы</a:t>
            </a:r>
          </a:p>
          <a:p>
            <a:pPr marL="185738" indent="-185738">
              <a:spcAft>
                <a:spcPts val="1800"/>
              </a:spcAft>
              <a:buFont typeface="Arial" charset="0"/>
              <a:buChar char="•"/>
            </a:pPr>
            <a:r>
              <a:rPr lang="ru-RU" sz="1400" dirty="0">
                <a:latin typeface="Calibri" pitchFamily="34" charset="0"/>
              </a:rPr>
              <a:t>Системы электронного учета и проверки успеваемости</a:t>
            </a:r>
          </a:p>
          <a:p>
            <a:pPr marL="185738" indent="-185738">
              <a:spcAft>
                <a:spcPts val="1800"/>
              </a:spcAft>
              <a:buFont typeface="Arial" charset="0"/>
              <a:buChar char="•"/>
            </a:pPr>
            <a:r>
              <a:rPr lang="ru-RU" sz="1400" dirty="0">
                <a:latin typeface="Calibri" pitchFamily="34" charset="0"/>
              </a:rPr>
              <a:t>Зачисление в образовательное учреждение</a:t>
            </a:r>
          </a:p>
          <a:p>
            <a:pPr marL="185738" indent="-185738">
              <a:spcAft>
                <a:spcPts val="1800"/>
              </a:spcAft>
              <a:buFont typeface="Arial" charset="0"/>
              <a:buChar char="•"/>
            </a:pPr>
            <a:r>
              <a:rPr lang="ru-RU" sz="1400" dirty="0">
                <a:latin typeface="Calibri" pitchFamily="34" charset="0"/>
              </a:rPr>
              <a:t>Организация образования субъекта РФ</a:t>
            </a:r>
          </a:p>
          <a:p>
            <a:pPr marL="185738" indent="-185738">
              <a:spcAft>
                <a:spcPts val="1800"/>
              </a:spcAft>
              <a:buFont typeface="Arial" charset="0"/>
              <a:buChar char="•"/>
            </a:pPr>
            <a:r>
              <a:rPr lang="ru-RU" sz="1400" dirty="0">
                <a:latin typeface="Calibri" pitchFamily="34" charset="0"/>
              </a:rPr>
              <a:t>Организация основного и дополнительного образования</a:t>
            </a:r>
          </a:p>
          <a:p>
            <a:pPr marL="185738" indent="-185738">
              <a:spcAft>
                <a:spcPts val="1800"/>
              </a:spcAft>
              <a:buFont typeface="Arial" charset="0"/>
              <a:buChar char="•"/>
            </a:pPr>
            <a:r>
              <a:rPr lang="ru-RU" sz="1400" dirty="0">
                <a:latin typeface="Calibri" pitchFamily="34" charset="0"/>
              </a:rPr>
              <a:t>Результаты экзаменов и </a:t>
            </a:r>
            <a:r>
              <a:rPr lang="ru-RU" sz="1400" dirty="0" smtClean="0">
                <a:latin typeface="Calibri" pitchFamily="34" charset="0"/>
              </a:rPr>
              <a:t>тестирований </a:t>
            </a:r>
            <a:endParaRPr lang="ru-RU" sz="1400" dirty="0">
              <a:latin typeface="Calibri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9900" y="261938"/>
            <a:ext cx="8229600" cy="1143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Интеграция с государственными услугами</a:t>
            </a:r>
            <a:endParaRPr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54" y="3645024"/>
            <a:ext cx="2736303" cy="2103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23" y="1124744"/>
            <a:ext cx="2736303" cy="21079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1700808"/>
            <a:ext cx="4479968" cy="3439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485091" y="5301786"/>
            <a:ext cx="52848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(</a:t>
            </a:r>
            <a:r>
              <a:rPr lang="ru-RU" sz="1600" dirty="0">
                <a:latin typeface="+mn-lt"/>
              </a:rPr>
              <a:t>н</a:t>
            </a:r>
            <a:r>
              <a:rPr lang="ru-RU" sz="1600" dirty="0" smtClean="0">
                <a:latin typeface="+mn-lt"/>
              </a:rPr>
              <a:t>а примере нашей разработки - портала государственных образовательных услуг Московской области </a:t>
            </a:r>
            <a:r>
              <a:rPr lang="en-US" sz="1600" dirty="0" smtClean="0">
                <a:latin typeface="+mn-lt"/>
              </a:rPr>
              <a:t>www.moedu.ru</a:t>
            </a:r>
            <a:r>
              <a:rPr lang="ru-RU" dirty="0" smtClean="0">
                <a:latin typeface="+mn-lt"/>
              </a:rPr>
              <a:t>)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780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Реализация для Департамента образования</a:t>
            </a:r>
            <a:endParaRPr lang="ru-RU" sz="2000" dirty="0"/>
          </a:p>
        </p:txBody>
      </p:sp>
      <p:pic>
        <p:nvPicPr>
          <p:cNvPr id="3" name="Изображение 2" descr="shem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4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49844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prstClr val="white">
                    <a:lumMod val="50000"/>
                  </a:prstClr>
                </a:solidFill>
              </a:rPr>
              <a:t>Ц</a:t>
            </a:r>
            <a:r>
              <a:rPr lang="ru-RU" dirty="0" smtClean="0">
                <a:solidFill>
                  <a:prstClr val="white">
                    <a:lumMod val="50000"/>
                  </a:prstClr>
                </a:solidFill>
              </a:rPr>
              <a:t>ентрализованная отчётность</a:t>
            </a:r>
            <a:endParaRPr dirty="0"/>
          </a:p>
        </p:txBody>
      </p:sp>
      <p:sp>
        <p:nvSpPr>
          <p:cNvPr id="17411" name="Содержимое 1"/>
          <p:cNvSpPr>
            <a:spLocks noGrp="1"/>
          </p:cNvSpPr>
          <p:nvPr>
            <p:ph idx="1"/>
          </p:nvPr>
        </p:nvSpPr>
        <p:spPr>
          <a:xfrm>
            <a:off x="457200" y="1279525"/>
            <a:ext cx="8229600" cy="4525963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ru-RU" sz="1800" dirty="0" smtClean="0"/>
              <a:t>Сбор отчетности в режиме реального времени</a:t>
            </a:r>
          </a:p>
          <a:p>
            <a:pPr eaLnBrk="1" hangingPunct="1">
              <a:spcAft>
                <a:spcPts val="600"/>
              </a:spcAft>
            </a:pPr>
            <a:r>
              <a:rPr lang="ru-RU" sz="1800" dirty="0" smtClean="0"/>
              <a:t>Существенное сокращение временных и трудозатрат на составление отчетности</a:t>
            </a:r>
          </a:p>
          <a:p>
            <a:pPr eaLnBrk="1" hangingPunct="1">
              <a:spcAft>
                <a:spcPts val="600"/>
              </a:spcAft>
            </a:pPr>
            <a:r>
              <a:rPr lang="ru-RU" sz="1800" dirty="0" smtClean="0"/>
              <a:t>Экспорт данных в электронные форматы</a:t>
            </a:r>
          </a:p>
          <a:p>
            <a:pPr eaLnBrk="1" hangingPunct="1">
              <a:spcAft>
                <a:spcPts val="600"/>
              </a:spcAft>
            </a:pPr>
            <a:r>
              <a:rPr lang="ru-RU" sz="1800" dirty="0" smtClean="0"/>
              <a:t>Возможность модифицировать существующие </a:t>
            </a:r>
          </a:p>
          <a:p>
            <a:pPr eaLnBrk="1" hangingPunct="1">
              <a:spcAft>
                <a:spcPts val="600"/>
              </a:spcAft>
              <a:buNone/>
            </a:pPr>
            <a:r>
              <a:rPr lang="ru-RU" sz="1800" dirty="0" smtClean="0"/>
              <a:t>       и создавать  новые отчётные формы без участия </a:t>
            </a:r>
          </a:p>
          <a:p>
            <a:pPr eaLnBrk="1" hangingPunct="1">
              <a:spcAft>
                <a:spcPts val="600"/>
              </a:spcAft>
              <a:buNone/>
            </a:pPr>
            <a:r>
              <a:rPr lang="ru-RU" sz="1800" dirty="0" smtClean="0"/>
              <a:t>       разработчика.</a:t>
            </a:r>
          </a:p>
        </p:txBody>
      </p:sp>
      <p:grpSp>
        <p:nvGrpSpPr>
          <p:cNvPr id="17412" name="Группа 6"/>
          <p:cNvGrpSpPr>
            <a:grpSpLocks/>
          </p:cNvGrpSpPr>
          <p:nvPr/>
        </p:nvGrpSpPr>
        <p:grpSpPr bwMode="auto">
          <a:xfrm>
            <a:off x="4355976" y="3357563"/>
            <a:ext cx="4464174" cy="2492870"/>
            <a:chOff x="4140076" y="3711595"/>
            <a:chExt cx="4464174" cy="2492870"/>
          </a:xfrm>
        </p:grpSpPr>
        <p:pic>
          <p:nvPicPr>
            <p:cNvPr id="4102" name="Picture 6" descr="Картинка 3 из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84888" y="3711595"/>
              <a:ext cx="2519362" cy="213518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40076" y="4330216"/>
              <a:ext cx="2088232" cy="187424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</p:cSld>
  <p:clrMapOvr>
    <a:masterClrMapping/>
  </p:clrMapOvr>
  <p:transition advTm="4976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Схема 24"/>
          <p:cNvGraphicFramePr/>
          <p:nvPr/>
        </p:nvGraphicFramePr>
        <p:xfrm>
          <a:off x="314127" y="1000125"/>
          <a:ext cx="8136904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8433" y="76177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prstClr val="white">
                    <a:lumMod val="50000"/>
                  </a:prstClr>
                </a:solidFill>
              </a:rPr>
              <a:t>Централизованная </a:t>
            </a:r>
            <a:r>
              <a:rPr lang="ru-RU" dirty="0" smtClean="0">
                <a:solidFill>
                  <a:prstClr val="white">
                    <a:lumMod val="50000"/>
                  </a:prstClr>
                </a:solidFill>
              </a:rPr>
              <a:t>отчётность                         </a:t>
            </a:r>
            <a:r>
              <a:rPr lang="ru-RU" dirty="0" smtClean="0"/>
              <a:t>Типы отчётов</a:t>
            </a:r>
            <a:endParaRPr b="0" dirty="0"/>
          </a:p>
        </p:txBody>
      </p:sp>
      <p:sp>
        <p:nvSpPr>
          <p:cNvPr id="4" name="TextBox 3"/>
          <p:cNvSpPr txBox="1"/>
          <p:nvPr/>
        </p:nvSpPr>
        <p:spPr>
          <a:xfrm>
            <a:off x="6444208" y="551723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И многое другое…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ransition advTm="4976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prstClr val="white">
                    <a:lumMod val="50000"/>
                  </a:prstClr>
                </a:solidFill>
              </a:rPr>
              <a:t>Централизованная </a:t>
            </a:r>
            <a:r>
              <a:rPr lang="ru-RU" dirty="0" smtClean="0">
                <a:solidFill>
                  <a:prstClr val="white">
                    <a:lumMod val="50000"/>
                  </a:prstClr>
                </a:solidFill>
              </a:rPr>
              <a:t>отчётность </a:t>
            </a:r>
            <a:r>
              <a:rPr lang="ru-RU" dirty="0" smtClean="0"/>
              <a:t>в </a:t>
            </a:r>
            <a:r>
              <a:rPr lang="en-US" dirty="0" smtClean="0"/>
              <a:t>LMS </a:t>
            </a:r>
            <a:r>
              <a:rPr lang="ru-RU" dirty="0" smtClean="0"/>
              <a:t>школа Редактируемые </a:t>
            </a:r>
            <a:r>
              <a:rPr lang="ru-RU" dirty="0"/>
              <a:t>отчётные формы</a:t>
            </a:r>
            <a:br>
              <a:rPr lang="ru-RU" dirty="0"/>
            </a:br>
            <a:endParaRPr dirty="0"/>
          </a:p>
        </p:txBody>
      </p:sp>
      <p:pic>
        <p:nvPicPr>
          <p:cNvPr id="2051" name="Picture 3" descr="Z:\СКРИНШОТЫ конс. отчетность\FastReport.png"/>
          <p:cNvPicPr>
            <a:picLocks noChangeAspect="1" noChangeArrowheads="1"/>
          </p:cNvPicPr>
          <p:nvPr/>
        </p:nvPicPr>
        <p:blipFill>
          <a:blip r:embed="rId2"/>
          <a:srcRect t="3141"/>
          <a:stretch>
            <a:fillRect/>
          </a:stretch>
        </p:blipFill>
        <p:spPr bwMode="auto">
          <a:xfrm>
            <a:off x="539750" y="1412875"/>
            <a:ext cx="7766050" cy="40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885755"/>
      </p:ext>
    </p:extLst>
  </p:cSld>
  <p:clrMapOvr>
    <a:masterClrMapping/>
  </p:clrMapOvr>
  <p:transition advTm="4976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prstClr val="white">
                    <a:lumMod val="50000"/>
                  </a:prstClr>
                </a:solidFill>
              </a:rPr>
              <a:t>Централизованная отчётность</a:t>
            </a:r>
            <a:r>
              <a:rPr dirty="0" smtClean="0"/>
              <a:t> </a:t>
            </a:r>
            <a:r>
              <a:rPr dirty="0"/>
              <a:t>в </a:t>
            </a:r>
            <a:r>
              <a:rPr lang="en-US" dirty="0" smtClean="0"/>
              <a:t>LMS </a:t>
            </a:r>
            <a:r>
              <a:rPr lang="ru-RU" dirty="0" smtClean="0"/>
              <a:t>Школа</a:t>
            </a:r>
            <a:r>
              <a:rPr dirty="0" smtClean="0"/>
              <a:t> </a:t>
            </a:r>
            <a:r>
              <a:rPr dirty="0"/>
              <a:t/>
            </a:r>
            <a:br>
              <a:rPr dirty="0"/>
            </a:br>
            <a:r>
              <a:rPr lang="ru-RU" b="0" dirty="0" smtClean="0"/>
              <a:t>Отчёт по кадровому составу</a:t>
            </a:r>
            <a:endParaRPr b="0" dirty="0"/>
          </a:p>
        </p:txBody>
      </p:sp>
      <p:pic>
        <p:nvPicPr>
          <p:cNvPr id="6146" name="Picture 2" descr="Z:\СКРИНШОТЫ конс. отчетность\Кадр.состав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223963"/>
            <a:ext cx="6456363" cy="4562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2275029"/>
      </p:ext>
    </p:extLst>
  </p:cSld>
  <p:clrMapOvr>
    <a:masterClrMapping/>
  </p:clrMapOvr>
  <p:transition advTm="4976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6996" y="192065"/>
            <a:ext cx="8229600" cy="1143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prstClr val="white">
                    <a:lumMod val="50000"/>
                  </a:prstClr>
                </a:solidFill>
              </a:rPr>
              <a:t>Централизованная отчётность </a:t>
            </a:r>
            <a:r>
              <a:rPr dirty="0" smtClean="0"/>
              <a:t>в </a:t>
            </a:r>
            <a:r>
              <a:rPr lang="en-US" dirty="0" smtClean="0"/>
              <a:t>LMS </a:t>
            </a:r>
            <a:r>
              <a:rPr lang="ru-RU" dirty="0" smtClean="0"/>
              <a:t>Школа</a:t>
            </a:r>
            <a:r>
              <a:rPr dirty="0" smtClean="0"/>
              <a:t> </a:t>
            </a:r>
            <a:r>
              <a:rPr dirty="0"/>
              <a:t/>
            </a:r>
            <a:br>
              <a:rPr dirty="0"/>
            </a:br>
            <a:r>
              <a:rPr lang="ru-RU" b="0" dirty="0" smtClean="0"/>
              <a:t>Отчёт о зачисленных </a:t>
            </a:r>
            <a:endParaRPr b="0" dirty="0"/>
          </a:p>
        </p:txBody>
      </p:sp>
      <p:pic>
        <p:nvPicPr>
          <p:cNvPr id="7170" name="Picture 2" descr="Z:\СКРИНШОТЫ конс. отчетность\Отчет о зачисл.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1268413"/>
            <a:ext cx="3108325" cy="4392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4003345"/>
      </p:ext>
    </p:extLst>
  </p:cSld>
  <p:clrMapOvr>
    <a:masterClrMapping/>
  </p:clrMapOvr>
  <p:transition advTm="4976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8421" y="192065"/>
            <a:ext cx="8229600" cy="1143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prstClr val="white">
                    <a:lumMod val="50000"/>
                  </a:prstClr>
                </a:solidFill>
              </a:rPr>
              <a:t>Централизованная отчётность </a:t>
            </a:r>
            <a:r>
              <a:rPr dirty="0" smtClean="0"/>
              <a:t>в </a:t>
            </a:r>
            <a:r>
              <a:rPr lang="en-US" dirty="0" smtClean="0"/>
              <a:t>LMS </a:t>
            </a:r>
            <a:r>
              <a:rPr lang="ru-RU" dirty="0" smtClean="0"/>
              <a:t>Школа</a:t>
            </a:r>
            <a:r>
              <a:rPr dirty="0" smtClean="0"/>
              <a:t> </a:t>
            </a:r>
            <a:br>
              <a:rPr dirty="0" smtClean="0"/>
            </a:br>
            <a:r>
              <a:rPr lang="ru-RU" b="0" dirty="0" smtClean="0"/>
              <a:t>Отчёт по выпускникам</a:t>
            </a:r>
            <a:endParaRPr b="0" dirty="0"/>
          </a:p>
        </p:txBody>
      </p:sp>
      <p:pic>
        <p:nvPicPr>
          <p:cNvPr id="8194" name="Picture 2" descr="Z:\СКРИНШОТЫ конс. отчетность\Отчет о вып.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268413"/>
            <a:ext cx="6376987" cy="4505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0788" t="15548" r="11731" b="8829"/>
          <a:stretch/>
        </p:blipFill>
        <p:spPr bwMode="auto">
          <a:xfrm>
            <a:off x="4499992" y="4019550"/>
            <a:ext cx="3516312" cy="1930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4976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:\СКРИНШОТЫ конс. отчетность\Анализ усп.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14422"/>
            <a:ext cx="6772859" cy="4786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>
                <a:solidFill>
                  <a:prstClr val="white">
                    <a:lumMod val="50000"/>
                  </a:prstClr>
                </a:solidFill>
              </a:rPr>
              <a:t>Централизованная отчётность </a:t>
            </a:r>
            <a:r>
              <a:rPr dirty="0" smtClean="0"/>
              <a:t>в </a:t>
            </a:r>
            <a:r>
              <a:rPr lang="en-US" dirty="0" smtClean="0"/>
              <a:t>LMS</a:t>
            </a:r>
            <a:r>
              <a:rPr lang="ru-RU" dirty="0" smtClean="0"/>
              <a:t> </a:t>
            </a:r>
            <a:r>
              <a:rPr lang="ru-RU" dirty="0"/>
              <a:t>Школа </a:t>
            </a:r>
            <a:r>
              <a:rPr lang="ru-RU" b="0" dirty="0" smtClean="0"/>
              <a:t>Анализ успеваемости</a:t>
            </a:r>
            <a:endParaRPr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0788" t="19394" r="11731" b="8829"/>
          <a:stretch/>
        </p:blipFill>
        <p:spPr bwMode="auto">
          <a:xfrm>
            <a:off x="4932040" y="3991718"/>
            <a:ext cx="3516669" cy="1831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4976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6996" y="119040"/>
            <a:ext cx="8229600" cy="1143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prstClr val="white">
                    <a:lumMod val="50000"/>
                  </a:prstClr>
                </a:solidFill>
              </a:rPr>
              <a:t>Централизованная отчётность </a:t>
            </a:r>
            <a:r>
              <a:rPr dirty="0" smtClean="0"/>
              <a:t>в </a:t>
            </a:r>
            <a:r>
              <a:rPr lang="en-US" dirty="0" smtClean="0"/>
              <a:t>LMS </a:t>
            </a:r>
            <a:r>
              <a:rPr lang="ru-RU" dirty="0" smtClean="0"/>
              <a:t>Школа</a:t>
            </a:r>
            <a:r>
              <a:rPr dirty="0" smtClean="0"/>
              <a:t> </a:t>
            </a:r>
            <a:r>
              <a:rPr dirty="0"/>
              <a:t/>
            </a:r>
            <a:br>
              <a:rPr dirty="0"/>
            </a:br>
            <a:r>
              <a:rPr lang="ru-RU" b="0" dirty="0" smtClean="0"/>
              <a:t>Отчёт по социальному составу</a:t>
            </a:r>
            <a:endParaRPr b="0" dirty="0"/>
          </a:p>
        </p:txBody>
      </p:sp>
      <p:pic>
        <p:nvPicPr>
          <p:cNvPr id="9218" name="Picture 2" descr="Z:\СКРИНШОТЫ конс. отчетность\Соц.состав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125538"/>
            <a:ext cx="6599238" cy="4664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6488042"/>
      </p:ext>
    </p:extLst>
  </p:cSld>
  <p:clrMapOvr>
    <a:masterClrMapping/>
  </p:clrMapOvr>
  <p:transition advTm="4976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365104"/>
            <a:ext cx="2257323" cy="12407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lvl="0" algn="r">
              <a:buNone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Система управления </a:t>
            </a:r>
            <a:r>
              <a:rPr lang="ru-RU" sz="2000" smtClean="0">
                <a:latin typeface="Calibri" pitchFamily="34" charset="0"/>
                <a:cs typeface="Calibri" pitchFamily="34" charset="0"/>
              </a:rPr>
              <a:t>обучением </a:t>
            </a:r>
            <a:r>
              <a:rPr lang="en-US" sz="2000" smtClean="0">
                <a:latin typeface="Calibri" pitchFamily="34" charset="0"/>
                <a:cs typeface="Calibri" pitchFamily="34" charset="0"/>
              </a:rPr>
              <a:t>LMS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«Школа»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3707904" y="1412777"/>
            <a:ext cx="5436096" cy="466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100" dirty="0" smtClean="0">
                <a:latin typeface="+mn-lt"/>
              </a:rPr>
              <a:t>Комплексная система, которая обеспечивает все потребности в средствах управления обучением.</a:t>
            </a:r>
            <a:endParaRPr kumimoji="0" lang="ru-RU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Основные подсистемы: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Учебная структура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Учебный план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Тематическое планирование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ru-RU" sz="1900" dirty="0" smtClean="0">
                <a:latin typeface="+mn-lt"/>
                <a:cs typeface="+mn-cs"/>
              </a:rPr>
              <a:t>Система дистанционного обучения</a:t>
            </a:r>
            <a:endParaRPr kumimoji="0" lang="ru-RU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Составление расписания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Составление отчетов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Личные дела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Электронная библиотека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Форум (вопрос-ответ)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Объявления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Справочники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429000"/>
            <a:ext cx="2177821" cy="15665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Содержимое 1"/>
          <p:cNvSpPr txBox="1">
            <a:spLocks/>
          </p:cNvSpPr>
          <p:nvPr/>
        </p:nvSpPr>
        <p:spPr>
          <a:xfrm>
            <a:off x="457200" y="155679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924944"/>
            <a:ext cx="2431966" cy="10634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1556792"/>
            <a:ext cx="2550567" cy="15952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Система управления обучением </a:t>
            </a:r>
            <a:r>
              <a:rPr lang="en-US" dirty="0">
                <a:solidFill>
                  <a:srgbClr val="7F7F7F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Tahoma"/>
                <a:ea typeface="Tahoma"/>
                <a:cs typeface="Times New Roman"/>
              </a:rPr>
              <a:t>LMS </a:t>
            </a:r>
            <a:r>
              <a:rPr lang="ru-RU" dirty="0">
                <a:solidFill>
                  <a:srgbClr val="7F7F7F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Tahoma"/>
                <a:ea typeface="Tahoma"/>
                <a:cs typeface="Times New Roman"/>
              </a:rPr>
              <a:t>Школа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>
                <a:solidFill>
                  <a:prstClr val="white">
                    <a:lumMod val="50000"/>
                  </a:prstClr>
                </a:solidFill>
              </a:rPr>
              <a:t>Централизованная отчётность </a:t>
            </a:r>
            <a:r>
              <a:rPr dirty="0" smtClean="0"/>
              <a:t>в </a:t>
            </a:r>
            <a:r>
              <a:rPr lang="en-US" dirty="0" smtClean="0"/>
              <a:t>LMS</a:t>
            </a:r>
            <a:r>
              <a:rPr lang="ru-RU" dirty="0" smtClean="0"/>
              <a:t> </a:t>
            </a:r>
            <a:r>
              <a:rPr lang="ru-RU" dirty="0"/>
              <a:t>Школа </a:t>
            </a:r>
            <a:r>
              <a:rPr dirty="0" smtClean="0"/>
              <a:t>:</a:t>
            </a:r>
            <a:r>
              <a:rPr dirty="0"/>
              <a:t/>
            </a:r>
            <a:br>
              <a:rPr dirty="0"/>
            </a:br>
            <a:r>
              <a:rPr lang="ru-RU" b="0" dirty="0" smtClean="0"/>
              <a:t>Интегральные показатели</a:t>
            </a:r>
            <a:endParaRPr b="0" dirty="0"/>
          </a:p>
        </p:txBody>
      </p:sp>
      <p:pic>
        <p:nvPicPr>
          <p:cNvPr id="4098" name="Picture 2" descr="Z:\СКРИНШОТЫ конс. отчетность\Интегр.показ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94669"/>
            <a:ext cx="6599656" cy="4663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4976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Система дистанционного </a:t>
            </a:r>
            <a:r>
              <a:rPr lang="ru-RU" smtClean="0"/>
              <a:t>обучения </a:t>
            </a:r>
            <a:r>
              <a:rPr lang="en-US" smtClean="0"/>
              <a:t>LMS</a:t>
            </a:r>
            <a:r>
              <a:rPr lang="ru-RU" smtClean="0"/>
              <a:t> </a:t>
            </a:r>
            <a:r>
              <a:rPr lang="ru-RU" dirty="0" smtClean="0"/>
              <a:t>Школа</a:t>
            </a:r>
            <a:endParaRPr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429000"/>
            <a:ext cx="5760640" cy="23363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70187" y="1196752"/>
            <a:ext cx="79208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n-lt"/>
              </a:rPr>
              <a:t>Система дистанционного обучения — система позволяющая осуществлять взаимодействие учителя и учащихся между собой на расстоянии, отражающее все присущие учебному процессу компоненты.</a:t>
            </a:r>
          </a:p>
          <a:p>
            <a:endParaRPr lang="ru-RU" dirty="0">
              <a:latin typeface="+mn-lt"/>
            </a:endParaRPr>
          </a:p>
          <a:p>
            <a:r>
              <a:rPr lang="ru-RU" smtClean="0">
                <a:latin typeface="+mn-lt"/>
              </a:rPr>
              <a:t>«LMS </a:t>
            </a:r>
            <a:r>
              <a:rPr lang="ru-RU" dirty="0">
                <a:latin typeface="+mn-lt"/>
              </a:rPr>
              <a:t>– школа» позволяет организовать дистанционное обучение  пользователя или группы пользователей, и направлена на индивидуальное развитие личности в процессе образования.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2810040"/>
      </p:ext>
    </p:extLst>
  </p:cSld>
  <p:clrMapOvr>
    <a:masterClrMapping/>
  </p:clrMapOvr>
  <p:transition advTm="5023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Система дистанционного </a:t>
            </a:r>
            <a:r>
              <a:rPr lang="ru-RU" smtClean="0"/>
              <a:t>обучения </a:t>
            </a:r>
            <a:r>
              <a:rPr lang="en-US" smtClean="0"/>
              <a:t>LMS</a:t>
            </a:r>
            <a:r>
              <a:rPr lang="ru-RU" smtClean="0"/>
              <a:t> </a:t>
            </a:r>
            <a:r>
              <a:rPr lang="ru-RU" dirty="0"/>
              <a:t>Школа</a:t>
            </a:r>
            <a:endParaRPr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3711880" cy="19709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140968"/>
            <a:ext cx="3601672" cy="2736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234862" y="1121439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+mj-lt"/>
              </a:rPr>
              <a:t>ВИДЕО-УРОК</a:t>
            </a:r>
          </a:p>
          <a:p>
            <a:endParaRPr lang="ru-RU" dirty="0">
              <a:latin typeface="+mn-lt"/>
            </a:endParaRPr>
          </a:p>
          <a:p>
            <a:r>
              <a:rPr lang="ru-RU" dirty="0">
                <a:latin typeface="+mn-lt"/>
              </a:rPr>
              <a:t>Первый вариант дистанционного обучения полностью имитирует очную форму обучения детей в образовательном учреждении.</a:t>
            </a:r>
          </a:p>
          <a:p>
            <a:endParaRPr lang="ru-RU" dirty="0">
              <a:latin typeface="+mn-lt"/>
            </a:endParaRPr>
          </a:p>
          <a:p>
            <a:r>
              <a:rPr lang="ru-RU" dirty="0">
                <a:latin typeface="+mn-lt"/>
              </a:rPr>
              <a:t>Система используется для обучения больших групп учащихся, и позволяет пользователю осуществить запись урока и в дальнейшем использовать её. </a:t>
            </a:r>
          </a:p>
          <a:p>
            <a:endParaRPr lang="ru-RU" dirty="0">
              <a:latin typeface="+mn-lt"/>
            </a:endParaRPr>
          </a:p>
          <a:p>
            <a:r>
              <a:rPr lang="ru-RU" dirty="0">
                <a:latin typeface="+mn-lt"/>
              </a:rPr>
              <a:t>Системные возможности </a:t>
            </a:r>
            <a:r>
              <a:rPr lang="en-US" dirty="0" smtClean="0">
                <a:latin typeface="+mn-lt"/>
              </a:rPr>
              <a:t>LMS </a:t>
            </a:r>
            <a:r>
              <a:rPr lang="ru-RU" dirty="0" smtClean="0">
                <a:latin typeface="+mn-lt"/>
              </a:rPr>
              <a:t>Школа </a:t>
            </a:r>
            <a:r>
              <a:rPr lang="ru-RU" dirty="0">
                <a:latin typeface="+mn-lt"/>
              </a:rPr>
              <a:t>дополняют СДО, создавая вокруг участников обучения единую информационную среду.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8191457"/>
      </p:ext>
    </p:extLst>
  </p:cSld>
  <p:clrMapOvr>
    <a:masterClrMapping/>
  </p:clrMapOvr>
  <p:transition advTm="5023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Система дистанционного обучения </a:t>
            </a:r>
            <a:r>
              <a:rPr lang="en-US" dirty="0" smtClean="0"/>
              <a:t>LMS </a:t>
            </a:r>
            <a:r>
              <a:rPr lang="ru-RU" dirty="0" smtClean="0"/>
              <a:t>Школа</a:t>
            </a:r>
            <a:endParaRPr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73" y="1268760"/>
            <a:ext cx="4746464" cy="43651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56237" y="1412776"/>
            <a:ext cx="386423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n-lt"/>
              </a:rPr>
              <a:t>СЕТЕВОЕ ОБУЧЕНИЕ</a:t>
            </a:r>
            <a:endParaRPr lang="ru-RU" dirty="0" smtClean="0">
              <a:latin typeface="+mn-lt"/>
            </a:endParaRPr>
          </a:p>
          <a:p>
            <a:endParaRPr lang="ru-RU" dirty="0">
              <a:latin typeface="+mn-lt"/>
            </a:endParaRPr>
          </a:p>
          <a:p>
            <a:r>
              <a:rPr lang="ru-RU" dirty="0" smtClean="0">
                <a:latin typeface="+mn-lt"/>
              </a:rPr>
              <a:t>Второй </a:t>
            </a:r>
            <a:r>
              <a:rPr lang="ru-RU" dirty="0">
                <a:latin typeface="+mn-lt"/>
              </a:rPr>
              <a:t>вариант СДО  предназначен для дифференциации </a:t>
            </a:r>
            <a:r>
              <a:rPr lang="ru-RU" dirty="0" smtClean="0">
                <a:latin typeface="+mn-lt"/>
              </a:rPr>
              <a:t>обучения.</a:t>
            </a:r>
          </a:p>
          <a:p>
            <a:endParaRPr lang="ru-RU" dirty="0" smtClean="0">
              <a:latin typeface="+mn-lt"/>
            </a:endParaRPr>
          </a:p>
          <a:p>
            <a:r>
              <a:rPr lang="ru-RU" dirty="0" smtClean="0">
                <a:latin typeface="+mn-lt"/>
              </a:rPr>
              <a:t>Он </a:t>
            </a:r>
            <a:r>
              <a:rPr lang="ru-RU" dirty="0">
                <a:latin typeface="+mn-lt"/>
              </a:rPr>
              <a:t>позволяет организовывать как индивидуальные, так и групповые занятия с </a:t>
            </a:r>
            <a:r>
              <a:rPr lang="ru-RU" dirty="0" smtClean="0">
                <a:latin typeface="+mn-lt"/>
              </a:rPr>
              <a:t>учителем. </a:t>
            </a:r>
          </a:p>
          <a:p>
            <a:endParaRPr lang="ru-RU" dirty="0">
              <a:latin typeface="+mn-lt"/>
            </a:endParaRPr>
          </a:p>
          <a:p>
            <a:r>
              <a:rPr lang="ru-RU" dirty="0">
                <a:latin typeface="+mn-lt"/>
              </a:rPr>
              <a:t>Урок в данном варианте строится на основе голосового и текстового общения между участниками, причем параллельно с этим, все участники урока видят друг друга с помощью </a:t>
            </a:r>
            <a:r>
              <a:rPr lang="en-US" dirty="0">
                <a:latin typeface="+mn-lt"/>
              </a:rPr>
              <a:t>WEB</a:t>
            </a:r>
            <a:r>
              <a:rPr lang="ru-RU" dirty="0">
                <a:latin typeface="+mn-lt"/>
              </a:rPr>
              <a:t>-камеры. </a:t>
            </a:r>
          </a:p>
        </p:txBody>
      </p:sp>
    </p:spTree>
    <p:extLst>
      <p:ext uri="{BB962C8B-B14F-4D97-AF65-F5344CB8AC3E}">
        <p14:creationId xmlns:p14="http://schemas.microsoft.com/office/powerpoint/2010/main" val="1248261853"/>
      </p:ext>
    </p:extLst>
  </p:cSld>
  <p:clrMapOvr>
    <a:masterClrMapping/>
  </p:clrMapOvr>
  <p:transition advTm="5023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Система дистанционного обучения </a:t>
            </a:r>
            <a:r>
              <a:rPr lang="en-US" dirty="0" smtClean="0"/>
              <a:t>LMS </a:t>
            </a:r>
            <a:r>
              <a:rPr lang="ru-RU" dirty="0" smtClean="0"/>
              <a:t>Школа</a:t>
            </a: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30" y="1481301"/>
            <a:ext cx="5117750" cy="2448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724128" y="1551275"/>
            <a:ext cx="3096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n-lt"/>
              </a:rPr>
              <a:t>Обучение ведется с использованием интерактивных материалов (аудио-, видео-, текстовых- файлов, рисунков и презентаций), которые загружаются в систему до или во время урока.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03648" y="4221088"/>
            <a:ext cx="6264696" cy="4571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39552" y="4509120"/>
            <a:ext cx="8064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+mn-lt"/>
              </a:rPr>
              <a:t>Оба варианта СДО реализованы в </a:t>
            </a:r>
            <a:r>
              <a:rPr lang="ru-RU">
                <a:latin typeface="+mn-lt"/>
              </a:rPr>
              <a:t>системе </a:t>
            </a:r>
            <a:r>
              <a:rPr lang="ru-RU" smtClean="0">
                <a:latin typeface="+mn-lt"/>
              </a:rPr>
              <a:t>«</a:t>
            </a:r>
            <a:r>
              <a:rPr lang="en-US" smtClean="0">
                <a:latin typeface="+mn-lt"/>
              </a:rPr>
              <a:t>LMS</a:t>
            </a:r>
            <a:r>
              <a:rPr lang="ru-RU" smtClean="0">
                <a:latin typeface="+mn-lt"/>
              </a:rPr>
              <a:t>  </a:t>
            </a:r>
            <a:r>
              <a:rPr lang="ru-RU" dirty="0">
                <a:latin typeface="+mn-lt"/>
              </a:rPr>
              <a:t>Школа». Отличительной чертой данной системы является простота и удобство её использования. </a:t>
            </a:r>
            <a:r>
              <a:rPr lang="ru-RU">
                <a:latin typeface="+mn-lt"/>
              </a:rPr>
              <a:t>Продукт   </a:t>
            </a:r>
            <a:r>
              <a:rPr lang="ru-RU" smtClean="0">
                <a:latin typeface="+mn-lt"/>
              </a:rPr>
              <a:t>«</a:t>
            </a:r>
            <a:r>
              <a:rPr lang="en-US" smtClean="0">
                <a:latin typeface="+mn-lt"/>
              </a:rPr>
              <a:t>LMS</a:t>
            </a:r>
            <a:r>
              <a:rPr lang="ru-RU" smtClean="0">
                <a:latin typeface="+mn-lt"/>
              </a:rPr>
              <a:t>  </a:t>
            </a:r>
            <a:r>
              <a:rPr lang="ru-RU" dirty="0">
                <a:latin typeface="+mn-lt"/>
              </a:rPr>
              <a:t>Школа» разрабатывался специально для общеобразовательных учреждений и обладает возможностью адаптации под конкретное образовательное учреждение  или учебный </a:t>
            </a:r>
            <a:r>
              <a:rPr lang="ru-RU" dirty="0" smtClean="0">
                <a:latin typeface="+mn-lt"/>
              </a:rPr>
              <a:t>центр.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38862"/>
      </p:ext>
    </p:extLst>
  </p:cSld>
  <p:clrMapOvr>
    <a:masterClrMapping/>
  </p:clrMapOvr>
  <p:transition advTm="5023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Личное дело учащегося</a:t>
            </a:r>
            <a:endParaRPr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412776"/>
            <a:ext cx="3760235" cy="18875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004048" y="1303600"/>
            <a:ext cx="3456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+mn-lt"/>
              </a:rPr>
              <a:t>Учет движения контингента учащихся (поступление, перевод, выбытие)</a:t>
            </a:r>
          </a:p>
          <a:p>
            <a:endParaRPr lang="ru-RU" dirty="0" smtClean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+mn-lt"/>
              </a:rPr>
              <a:t>Личное дело (карточка учащегося)</a:t>
            </a:r>
            <a:endParaRPr lang="ru-RU" dirty="0">
              <a:latin typeface="+mn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2896"/>
            <a:ext cx="2740309" cy="23426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03765"/>
            <a:ext cx="2742350" cy="23532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734272" y="3379835"/>
            <a:ext cx="4032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Информация из личного дела обучаемого доступна для просмотра всем преподавателям и специалистам образовательного учреждения, родителям ученика (при наличии соответствующих прав доступа).</a:t>
            </a:r>
            <a:endParaRPr lang="ru-RU" dirty="0">
              <a:latin typeface="+mn-lt"/>
            </a:endParaRPr>
          </a:p>
        </p:txBody>
      </p:sp>
      <p:pic>
        <p:nvPicPr>
          <p:cNvPr id="10" name="Picture 2" descr="Z:\СКРИНШОТЫ конс. отчетность\Инф.спр.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7944" y="2924944"/>
            <a:ext cx="1989370" cy="2807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3" descr="Z:\СКРИНШОТЫ конс. отчетность\Инф.спр.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27784" y="2924944"/>
            <a:ext cx="1985141" cy="2807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8978315"/>
      </p:ext>
    </p:extLst>
  </p:cSld>
  <p:clrMapOvr>
    <a:masterClrMapping/>
  </p:clrMapOvr>
  <p:transition advTm="5023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Автоматический конструктор расписания</a:t>
            </a:r>
            <a:endParaRPr dirty="0"/>
          </a:p>
        </p:txBody>
      </p:sp>
      <p:sp>
        <p:nvSpPr>
          <p:cNvPr id="7" name="TextBox 6"/>
          <p:cNvSpPr txBox="1"/>
          <p:nvPr/>
        </p:nvSpPr>
        <p:spPr>
          <a:xfrm>
            <a:off x="5508104" y="119675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67490"/>
            <a:ext cx="3069532" cy="20663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933793"/>
            <a:ext cx="4470840" cy="38884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3568" y="3356992"/>
            <a:ext cx="32403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+mn-lt"/>
              </a:rPr>
              <a:t>Составление расписания в автоматическом режиме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+mn-lt"/>
              </a:rPr>
              <a:t>Корректировка расписания в ручном режиме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+mn-lt"/>
              </a:rPr>
              <a:t>Управление дополнительным (факультативным) образованием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+mn-lt"/>
              </a:rPr>
              <a:t>Экспорт данных в </a:t>
            </a:r>
            <a:r>
              <a:rPr lang="en-US" dirty="0" smtClean="0">
                <a:latin typeface="+mn-lt"/>
              </a:rPr>
              <a:t>MS Excel</a:t>
            </a:r>
            <a:r>
              <a:rPr lang="en-US" dirty="0">
                <a:latin typeface="+mn-lt"/>
              </a:rPr>
              <a:t>.</a:t>
            </a:r>
            <a:endParaRPr lang="ru-RU" dirty="0" smtClean="0">
              <a:latin typeface="+mn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6679981"/>
      </p:ext>
    </p:extLst>
  </p:cSld>
  <p:clrMapOvr>
    <a:masterClrMapping/>
  </p:clrMapOvr>
  <p:transition advTm="5023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Индивидуальное и дополнительное </a:t>
            </a:r>
            <a:br>
              <a:rPr lang="ru-RU" dirty="0" smtClean="0"/>
            </a:br>
            <a:r>
              <a:rPr lang="ru-RU" dirty="0"/>
              <a:t>	</a:t>
            </a:r>
            <a:r>
              <a:rPr lang="ru-RU" dirty="0" smtClean="0"/>
              <a:t>			расписание учащегося</a:t>
            </a:r>
            <a:endParaRPr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1401124"/>
            <a:ext cx="4418341" cy="22179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6" y="2593633"/>
            <a:ext cx="3983210" cy="26814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508104" y="119675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64088" y="1566084"/>
            <a:ext cx="30963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+mn-lt"/>
              </a:rPr>
              <a:t>Составление индивидуального расписания учащегося с учетом основного расписания.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 smtClean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+mn-lt"/>
              </a:rPr>
              <a:t>Составление дополнительного расписания (кружки, секции, факультативы</a:t>
            </a:r>
            <a:r>
              <a:rPr lang="ru-RU" dirty="0" smtClean="0"/>
              <a:t>)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+mn-lt"/>
              </a:rPr>
              <a:t>Формирование личного расписания ученика и учителя.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2336288"/>
      </p:ext>
    </p:extLst>
  </p:cSld>
  <p:clrMapOvr>
    <a:masterClrMapping/>
  </p:clrMapOvr>
  <p:transition advTm="5023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Электронный дневник учащегося</a:t>
            </a:r>
            <a:endParaRPr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2159289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+mn-lt"/>
              </a:rPr>
              <a:t>Общение с учителями</a:t>
            </a:r>
            <a:endParaRPr lang="ru-RU" dirty="0">
              <a:latin typeface="+mn-lt"/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528" y="980728"/>
            <a:ext cx="1656184" cy="2175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592" y="2132856"/>
            <a:ext cx="2397251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0087" y="3212976"/>
            <a:ext cx="2560578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9632" y="3961397"/>
            <a:ext cx="2967540" cy="2129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421925" y="1049141"/>
            <a:ext cx="4489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+mn-lt"/>
              </a:rPr>
              <a:t>Оценки, расписание, домашнее задание</a:t>
            </a:r>
            <a:endParaRPr lang="ru-RU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54880" y="1422540"/>
            <a:ext cx="4161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+mn-lt"/>
              </a:rPr>
              <a:t>Итоговые оценки</a:t>
            </a:r>
            <a:endParaRPr lang="ru-RU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55687" y="1796779"/>
            <a:ext cx="1679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+mn-lt"/>
              </a:rPr>
              <a:t>Объявления</a:t>
            </a:r>
            <a:endParaRPr lang="ru-RU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34328" y="2543608"/>
            <a:ext cx="2027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+mn-lt"/>
              </a:rPr>
              <a:t>Меню столовой</a:t>
            </a:r>
            <a:endParaRPr lang="ru-RU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8104" y="2935996"/>
            <a:ext cx="3456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+mn-lt"/>
              </a:rPr>
              <a:t>Информация о администрации школы</a:t>
            </a:r>
            <a:endParaRPr lang="ru-RU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41918" y="3600821"/>
            <a:ext cx="1574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+mn-lt"/>
              </a:rPr>
              <a:t>Портфолио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5537879"/>
      </p:ext>
    </p:extLst>
  </p:cSld>
  <p:clrMapOvr>
    <a:masterClrMapping/>
  </p:clrMapOvr>
  <p:transition advTm="5023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Электронный классный журнал</a:t>
            </a:r>
            <a:endParaRPr dirty="0"/>
          </a:p>
        </p:txBody>
      </p:sp>
      <p:sp>
        <p:nvSpPr>
          <p:cNvPr id="7" name="TextBox 6"/>
          <p:cNvSpPr txBox="1"/>
          <p:nvPr/>
        </p:nvSpPr>
        <p:spPr>
          <a:xfrm>
            <a:off x="5508104" y="119675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764703"/>
            <a:ext cx="6120680" cy="35956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51520" y="4437112"/>
            <a:ext cx="8677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+mn-lt"/>
              </a:rPr>
              <a:t>«Электронный классный журнал» </a:t>
            </a:r>
            <a:r>
              <a:rPr lang="ru-RU" dirty="0" smtClean="0">
                <a:latin typeface="+mn-lt"/>
              </a:rPr>
              <a:t>– педагог в режиме реального времени вносит отметки о посещении и оценки в электронный классный журнал, которые сразу же отображаются в электронном дневнике и доступны для составления электронной отчетности. Учитель может внести оценку, прокомментировать её, отправить страницу журнала на печать, посмотреть краткую информацию об учащемся. 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9256770"/>
      </p:ext>
    </p:extLst>
  </p:cSld>
  <p:clrMapOvr>
    <a:masterClrMapping/>
  </p:clrMapOvr>
  <p:transition advTm="5023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7F7F7F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Tahoma"/>
                <a:ea typeface="Tahoma"/>
                <a:cs typeface="Times New Roman"/>
              </a:rPr>
              <a:t>Дополнительные возможности </a:t>
            </a:r>
            <a:r>
              <a:rPr lang="en-US" dirty="0">
                <a:solidFill>
                  <a:srgbClr val="7F7F7F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Tahoma"/>
                <a:ea typeface="Tahoma"/>
                <a:cs typeface="Times New Roman"/>
              </a:rPr>
              <a:t>LMS </a:t>
            </a:r>
            <a:r>
              <a:rPr lang="ru-RU" dirty="0">
                <a:solidFill>
                  <a:srgbClr val="7F7F7F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Tahoma"/>
                <a:ea typeface="Tahoma"/>
                <a:cs typeface="Times New Roman"/>
              </a:rPr>
              <a:t>Школа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171" name="Содержимое 6"/>
          <p:cNvSpPr>
            <a:spLocks noGrp="1"/>
          </p:cNvSpPr>
          <p:nvPr>
            <p:ph idx="1"/>
          </p:nvPr>
        </p:nvSpPr>
        <p:spPr>
          <a:xfrm>
            <a:off x="2195736" y="1196975"/>
            <a:ext cx="6705377" cy="4525963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ru-RU" sz="1800" dirty="0" smtClean="0"/>
              <a:t>Мобильное приложение</a:t>
            </a:r>
            <a:r>
              <a:rPr lang="en-US" sz="1800" dirty="0" smtClean="0"/>
              <a:t>.</a:t>
            </a:r>
            <a:r>
              <a:rPr lang="ru-RU" sz="1800" dirty="0" smtClean="0"/>
              <a:t> Доступно для установки через </a:t>
            </a:r>
            <a:r>
              <a:rPr lang="en-US" sz="1800" dirty="0" smtClean="0"/>
              <a:t>AppStore (iTunes), Android Market.</a:t>
            </a:r>
            <a:endParaRPr lang="ru-RU" sz="1800" dirty="0" smtClean="0"/>
          </a:p>
          <a:p>
            <a:pPr eaLnBrk="1" hangingPunct="1">
              <a:spcAft>
                <a:spcPts val="1200"/>
              </a:spcAft>
            </a:pPr>
            <a:r>
              <a:rPr lang="en-US" sz="1800" dirty="0" smtClean="0"/>
              <a:t>WEB-</a:t>
            </a:r>
            <a:r>
              <a:rPr lang="ru-RU" sz="1800" dirty="0" smtClean="0"/>
              <a:t>сайт компании с доступом к  личному кабинету преподавателя (обучаемого) с информацией о учебной программе, расписании занятий.</a:t>
            </a:r>
          </a:p>
          <a:p>
            <a:pPr eaLnBrk="1" hangingPunct="1">
              <a:spcAft>
                <a:spcPts val="1200"/>
              </a:spcAft>
            </a:pPr>
            <a:r>
              <a:rPr lang="ru-RU" sz="1800" dirty="0" smtClean="0"/>
              <a:t>Система </a:t>
            </a:r>
            <a:r>
              <a:rPr lang="en-US" sz="1800" dirty="0" smtClean="0"/>
              <a:t>sms / e</a:t>
            </a:r>
            <a:r>
              <a:rPr lang="ru-RU" sz="1800" dirty="0" smtClean="0"/>
              <a:t>-</a:t>
            </a:r>
            <a:r>
              <a:rPr lang="en-US" sz="1800" dirty="0" smtClean="0"/>
              <a:t>mail </a:t>
            </a:r>
            <a:r>
              <a:rPr lang="ru-RU" sz="1800" dirty="0" smtClean="0"/>
              <a:t>уведомлений.</a:t>
            </a:r>
          </a:p>
          <a:p>
            <a:pPr eaLnBrk="1" hangingPunct="1">
              <a:spcAft>
                <a:spcPts val="1200"/>
              </a:spcAft>
            </a:pPr>
            <a:r>
              <a:rPr lang="ru-RU" sz="1800" dirty="0" smtClean="0"/>
              <a:t>Электронная библиотека с доступом пользователя из личного кабинета.  Возможна работа с любым мультимедиа контентом.</a:t>
            </a:r>
          </a:p>
          <a:p>
            <a:pPr eaLnBrk="1" hangingPunct="1">
              <a:spcAft>
                <a:spcPts val="1200"/>
              </a:spcAft>
            </a:pPr>
            <a:r>
              <a:rPr lang="ru-RU" sz="1800" dirty="0" smtClean="0"/>
              <a:t>Видео-урок (дистанционное обучение).</a:t>
            </a:r>
          </a:p>
          <a:p>
            <a:pPr eaLnBrk="1" hangingPunct="1">
              <a:spcAft>
                <a:spcPts val="1200"/>
              </a:spcAft>
            </a:pPr>
            <a:r>
              <a:rPr lang="ru-RU" sz="1800" dirty="0" smtClean="0"/>
              <a:t>Контроль знаний обучаемых - удалённое тестирование, отчётность по результатам.</a:t>
            </a:r>
          </a:p>
          <a:p>
            <a:pPr eaLnBrk="1" hangingPunct="1">
              <a:spcAft>
                <a:spcPts val="1200"/>
              </a:spcAft>
            </a:pPr>
            <a:endParaRPr lang="ru-RU" sz="1800" dirty="0" smtClean="0"/>
          </a:p>
          <a:p>
            <a:pPr eaLnBrk="1" hangingPunct="1">
              <a:spcAft>
                <a:spcPts val="1200"/>
              </a:spcAft>
            </a:pPr>
            <a:endParaRPr lang="ru-RU" sz="1800" dirty="0" smtClean="0"/>
          </a:p>
          <a:p>
            <a:pPr eaLnBrk="1" hangingPunct="1">
              <a:spcAft>
                <a:spcPts val="1200"/>
              </a:spcAft>
            </a:pPr>
            <a:endParaRPr lang="ru-RU" sz="1800" dirty="0" smtClean="0"/>
          </a:p>
        </p:txBody>
      </p:sp>
      <p:grpSp>
        <p:nvGrpSpPr>
          <p:cNvPr id="37" name="Группа 9"/>
          <p:cNvGrpSpPr>
            <a:grpSpLocks/>
          </p:cNvGrpSpPr>
          <p:nvPr/>
        </p:nvGrpSpPr>
        <p:grpSpPr bwMode="auto">
          <a:xfrm>
            <a:off x="323528" y="908720"/>
            <a:ext cx="1008112" cy="1224136"/>
            <a:chOff x="544502" y="1341438"/>
            <a:chExt cx="2527300" cy="3167062"/>
          </a:xfrm>
        </p:grpSpPr>
        <p:pic>
          <p:nvPicPr>
            <p:cNvPr id="38" name="Picture 2" descr="Картинка 13 из 9600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4502" y="1341438"/>
              <a:ext cx="2527300" cy="3167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9" descr="D:\3. Министерство образования\Продвижение\0. Презентации\Картинки iPad\Screenshot 2011.06.01 12.25.5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14228" y="1715052"/>
              <a:ext cx="1800384" cy="2399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173" name="Group 35"/>
          <p:cNvGrpSpPr>
            <a:grpSpLocks/>
          </p:cNvGrpSpPr>
          <p:nvPr/>
        </p:nvGrpSpPr>
        <p:grpSpPr bwMode="auto">
          <a:xfrm>
            <a:off x="683568" y="1988840"/>
            <a:ext cx="1439862" cy="3529013"/>
            <a:chOff x="315" y="935"/>
            <a:chExt cx="907" cy="2223"/>
          </a:xfrm>
        </p:grpSpPr>
        <p:pic>
          <p:nvPicPr>
            <p:cNvPr id="36" name="Рисунок 35"/>
            <p:cNvPicPr>
              <a:picLocks noChangeAspect="1" noChangeArrowheads="1"/>
            </p:cNvPicPr>
            <p:nvPr/>
          </p:nvPicPr>
          <p:blipFill>
            <a:blip r:embed="rId5" cstate="print"/>
            <a:srcRect l="20760" t="11972" r="20421" b="9859"/>
            <a:stretch>
              <a:fillRect/>
            </a:stretch>
          </p:blipFill>
          <p:spPr bwMode="auto">
            <a:xfrm>
              <a:off x="315" y="935"/>
              <a:ext cx="703" cy="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87" y="1389"/>
              <a:ext cx="635" cy="56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grpSp>
          <p:nvGrpSpPr>
            <p:cNvPr id="7176" name="Группа 28"/>
            <p:cNvGrpSpPr>
              <a:grpSpLocks/>
            </p:cNvGrpSpPr>
            <p:nvPr/>
          </p:nvGrpSpPr>
          <p:grpSpPr bwMode="auto">
            <a:xfrm>
              <a:off x="315" y="1842"/>
              <a:ext cx="635" cy="547"/>
              <a:chOff x="4716016" y="3265664"/>
              <a:chExt cx="4140721" cy="3099715"/>
            </a:xfrm>
          </p:grpSpPr>
          <p:pic>
            <p:nvPicPr>
              <p:cNvPr id="9" name="Picture 2" descr="Картинка 13 из 11092">
                <a:hlinkClick r:id="rId7"/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716016" y="3265660"/>
                <a:ext cx="4140721" cy="3099715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11" name="Picture 4" descr="Картинка 26 из 64000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898599" y="3645335"/>
                <a:ext cx="430374" cy="595007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12" name="Picture 6" descr="Картинка 20 из 64000"/>
              <p:cNvPicPr>
                <a:picLocks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5641973" y="3645335"/>
                <a:ext cx="430374" cy="595007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13" name="Picture 8" descr="Картинка 91 из 64000"/>
              <p:cNvPicPr preferRelativeResize="0">
                <a:picLocks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6385347" y="3645335"/>
                <a:ext cx="430374" cy="595007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14" name="Picture 12" descr="Картинка 92 из 64000"/>
              <p:cNvPicPr preferRelativeResize="0">
                <a:picLocks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7115679" y="3645335"/>
                <a:ext cx="436893" cy="595007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15" name="Picture 16" descr="Картинка 129 из 64000"/>
              <p:cNvPicPr preferRelativeResize="0">
                <a:picLocks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7852530" y="3645335"/>
                <a:ext cx="430374" cy="595007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16" name="Picture 18" descr="Картинка 171 из 64000"/>
              <p:cNvPicPr preferRelativeResize="0">
                <a:picLocks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898599" y="4410344"/>
                <a:ext cx="430374" cy="589342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17" name="Picture 20" descr="Картинка 179 из 64000"/>
              <p:cNvPicPr preferRelativeResize="0">
                <a:picLocks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5641973" y="4410344"/>
                <a:ext cx="436893" cy="589342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18" name="Picture 22" descr="Картинка 2 из 60280"/>
              <p:cNvPicPr preferRelativeResize="0">
                <a:picLocks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6385347" y="4399011"/>
                <a:ext cx="430374" cy="595011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19" name="Picture 24" descr="Картинка 12 из 60280"/>
              <p:cNvPicPr preferRelativeResize="0">
                <a:picLocks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7128721" y="4399011"/>
                <a:ext cx="430374" cy="595011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20" name="Picture 26" descr="Картинка 24 из 60280"/>
              <p:cNvPicPr preferRelativeResize="0">
                <a:picLocks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7859053" y="4399011"/>
                <a:ext cx="430374" cy="595011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21" name="Picture 28" descr="Картинка 55 из 60280"/>
              <p:cNvPicPr preferRelativeResize="0">
                <a:picLocks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4905118" y="5198025"/>
                <a:ext cx="436897" cy="595007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22" name="Picture 30" descr="Картинка 57 из 60280"/>
              <p:cNvPicPr preferRelativeResize="0">
                <a:picLocks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5648492" y="5192356"/>
                <a:ext cx="430374" cy="595011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23" name="Picture 32" descr="Картинка 30 из 60280"/>
              <p:cNvPicPr preferRelativeResize="0">
                <a:picLocks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6391866" y="5186691"/>
                <a:ext cx="430374" cy="595007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24" name="Picture 34" descr="Картинка 31 из 60280"/>
              <p:cNvPicPr preferRelativeResize="0">
                <a:picLocks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7128721" y="5175358"/>
                <a:ext cx="430374" cy="589342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25" name="Picture 36" descr="Картинка 123 из 60280"/>
              <p:cNvPicPr preferRelativeResize="0">
                <a:picLocks noChangeArrowheads="1"/>
              </p:cNvPicPr>
              <p:nvPr/>
            </p:nvPicPr>
            <p:blipFill>
              <a:blip r:embed="rId23" cstate="print"/>
              <a:srcRect/>
              <a:stretch>
                <a:fillRect/>
              </a:stretch>
            </p:blipFill>
            <p:spPr bwMode="auto">
              <a:xfrm>
                <a:off x="7859053" y="5186691"/>
                <a:ext cx="430374" cy="595007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7196" name="Picture 38" descr="Картинка 132 из 60280"/>
              <p:cNvPicPr preferRelativeResize="0">
                <a:picLocks noChangeArrowheads="1"/>
              </p:cNvPicPr>
              <p:nvPr/>
            </p:nvPicPr>
            <p:blipFill>
              <a:blip r:embed="rId24" cstate="print"/>
              <a:srcRect b="25661"/>
              <a:stretch>
                <a:fillRect/>
              </a:stretch>
            </p:blipFill>
            <p:spPr bwMode="auto">
              <a:xfrm>
                <a:off x="4903464" y="5920707"/>
                <a:ext cx="432000" cy="4415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97" name="Picture 40" descr="Картинка 171 из 60280"/>
              <p:cNvPicPr preferRelativeResize="0">
                <a:picLocks noChangeArrowheads="1"/>
              </p:cNvPicPr>
              <p:nvPr/>
            </p:nvPicPr>
            <p:blipFill>
              <a:blip r:embed="rId25" cstate="print"/>
              <a:srcRect b="20851"/>
              <a:stretch>
                <a:fillRect/>
              </a:stretch>
            </p:blipFill>
            <p:spPr bwMode="auto">
              <a:xfrm>
                <a:off x="5648945" y="5918327"/>
                <a:ext cx="432000" cy="44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98" name="Picture 42" descr="Картинка 150 из 60280">
                <a:hlinkClick r:id="rId26"/>
              </p:cNvPr>
              <p:cNvPicPr preferRelativeResize="0">
                <a:picLocks noChangeArrowheads="1"/>
              </p:cNvPicPr>
              <p:nvPr/>
            </p:nvPicPr>
            <p:blipFill>
              <a:blip r:embed="rId27" cstate="print"/>
              <a:srcRect b="20354"/>
              <a:stretch>
                <a:fillRect/>
              </a:stretch>
            </p:blipFill>
            <p:spPr bwMode="auto">
              <a:xfrm>
                <a:off x="6389092" y="5922511"/>
                <a:ext cx="432000" cy="44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99" name="Picture 44" descr="Картинка 298 из 60280">
                <a:hlinkClick r:id="rId28"/>
              </p:cNvPr>
              <p:cNvPicPr preferRelativeResize="0">
                <a:picLocks noChangeArrowheads="1"/>
              </p:cNvPicPr>
              <p:nvPr/>
            </p:nvPicPr>
            <p:blipFill>
              <a:blip r:embed="rId29" cstate="print"/>
              <a:srcRect b="21654"/>
              <a:stretch>
                <a:fillRect/>
              </a:stretch>
            </p:blipFill>
            <p:spPr bwMode="auto">
              <a:xfrm>
                <a:off x="7122092" y="5920708"/>
                <a:ext cx="432000" cy="44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00" name="Picture 46" descr="Картинка 294 из 60280">
                <a:hlinkClick r:id="rId30"/>
              </p:cNvPr>
              <p:cNvPicPr preferRelativeResize="0">
                <a:picLocks noChangeArrowheads="1"/>
              </p:cNvPicPr>
              <p:nvPr/>
            </p:nvPicPr>
            <p:blipFill>
              <a:blip r:embed="rId31" cstate="print"/>
              <a:srcRect b="19551"/>
              <a:stretch>
                <a:fillRect/>
              </a:stretch>
            </p:blipFill>
            <p:spPr bwMode="auto">
              <a:xfrm>
                <a:off x="7858844" y="5920130"/>
                <a:ext cx="432000" cy="44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01" name="Picture 2" descr="Картинка 13 из 11092">
                <a:hlinkClick r:id="rId7"/>
              </p:cNvPr>
              <p:cNvPicPr>
                <a:picLocks noChangeAspect="1" noChangeArrowheads="1"/>
              </p:cNvPicPr>
              <p:nvPr/>
            </p:nvPicPr>
            <p:blipFill>
              <a:blip r:embed="rId32" cstate="print"/>
              <a:srcRect l="53909" r="25221" b="90707"/>
              <a:stretch>
                <a:fillRect/>
              </a:stretch>
            </p:blipFill>
            <p:spPr bwMode="auto">
              <a:xfrm>
                <a:off x="5436096" y="3265934"/>
                <a:ext cx="2808312" cy="2880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5" name="Picture 6" descr="Картинка 28 из 26376"/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542" y="2251"/>
              <a:ext cx="640" cy="44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4" name="Picture 7" descr="C:\Мои документы\Суворовское\Презентация\Видео.png"/>
            <p:cNvPicPr>
              <a:picLocks noChangeAspect="1" noChangeArrowheads="1"/>
            </p:cNvPicPr>
            <p:nvPr/>
          </p:nvPicPr>
          <p:blipFill>
            <a:blip r:embed="rId34" cstate="print"/>
            <a:srcRect l="4333" t="39333" r="40167" b="12666"/>
            <a:stretch>
              <a:fillRect/>
            </a:stretch>
          </p:blipFill>
          <p:spPr bwMode="auto">
            <a:xfrm>
              <a:off x="315" y="2750"/>
              <a:ext cx="708" cy="40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</p:cSld>
  <p:clrMapOvr>
    <a:masterClrMapping/>
  </p:clrMapOvr>
  <p:transition advTm="5023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" t="1799"/>
          <a:stretch/>
        </p:blipFill>
        <p:spPr bwMode="auto">
          <a:xfrm>
            <a:off x="5243736" y="4077072"/>
            <a:ext cx="3865934" cy="1944216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prstClr val="white">
                    <a:lumMod val="50000"/>
                  </a:prstClr>
                </a:solidFill>
              </a:rPr>
              <a:t>Электронный классный журнал</a:t>
            </a:r>
            <a:endParaRPr dirty="0"/>
          </a:p>
        </p:txBody>
      </p:sp>
      <p:sp>
        <p:nvSpPr>
          <p:cNvPr id="7" name="TextBox 6"/>
          <p:cNvSpPr txBox="1"/>
          <p:nvPr/>
        </p:nvSpPr>
        <p:spPr>
          <a:xfrm>
            <a:off x="5508104" y="119675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022826"/>
            <a:ext cx="6480720" cy="481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prstClr val="black"/>
                </a:solidFill>
                <a:latin typeface="Calibri"/>
              </a:rPr>
              <a:t>Цифровая ручка </a:t>
            </a:r>
            <a:r>
              <a:rPr lang="en-US" b="1" i="1" dirty="0">
                <a:solidFill>
                  <a:prstClr val="black"/>
                </a:solidFill>
                <a:latin typeface="Calibri"/>
              </a:rPr>
              <a:t>Digital Pen 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endParaRPr lang="ru-RU" dirty="0">
              <a:solidFill>
                <a:prstClr val="black"/>
              </a:solidFill>
              <a:latin typeface="Calibri"/>
            </a:endParaRPr>
          </a:p>
          <a:p>
            <a:r>
              <a:rPr lang="ru-RU" dirty="0" smtClean="0">
                <a:solidFill>
                  <a:prstClr val="black"/>
                </a:solidFill>
                <a:latin typeface="Calibri"/>
              </a:rPr>
              <a:t>– </a:t>
            </a:r>
            <a:r>
              <a:rPr lang="ru-RU" sz="1600" dirty="0">
                <a:solidFill>
                  <a:prstClr val="black"/>
                </a:solidFill>
                <a:latin typeface="Calibri"/>
              </a:rPr>
              <a:t>это уникальное инновационное решение, которое </a:t>
            </a:r>
            <a:r>
              <a:rPr lang="ru-RU" sz="1600" dirty="0" smtClean="0">
                <a:solidFill>
                  <a:prstClr val="black"/>
                </a:solidFill>
                <a:latin typeface="Calibri"/>
              </a:rPr>
              <a:t>позволяет значительно экономить рабочее время педагога.</a:t>
            </a:r>
          </a:p>
          <a:p>
            <a:endParaRPr lang="en-US" b="1" dirty="0" smtClean="0">
              <a:latin typeface="+mn-lt"/>
            </a:endParaRPr>
          </a:p>
          <a:p>
            <a:r>
              <a:rPr lang="ru-RU" b="1" i="1" dirty="0" smtClean="0">
                <a:latin typeface="+mn-lt"/>
              </a:rPr>
              <a:t>Преимущества </a:t>
            </a:r>
            <a:r>
              <a:rPr lang="ru-RU" b="1" i="1" dirty="0">
                <a:latin typeface="+mn-lt"/>
              </a:rPr>
              <a:t>цифровой ручки</a:t>
            </a:r>
            <a:r>
              <a:rPr lang="ru-RU" b="1" i="1" dirty="0" smtClean="0">
                <a:latin typeface="+mn-lt"/>
              </a:rPr>
              <a:t>:</a:t>
            </a:r>
            <a:endParaRPr lang="ru-RU" b="1" i="1" dirty="0">
              <a:latin typeface="+mn-lt"/>
            </a:endParaRPr>
          </a:p>
          <a:p>
            <a:endParaRPr lang="ru-RU" sz="1500" i="1" dirty="0">
              <a:latin typeface="+mn-lt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/>
              <a:buChar char=""/>
            </a:pPr>
            <a:r>
              <a:rPr lang="ru-RU" sz="1600" dirty="0">
                <a:latin typeface="Calibri"/>
                <a:ea typeface="Calibri"/>
                <a:cs typeface="Times New Roman"/>
              </a:rPr>
              <a:t>избавляет от необходимости двойного ввода информации (ручка передает всю введенную информацию в электронном </a:t>
            </a:r>
            <a:r>
              <a:rPr lang="ru-RU" sz="1600" dirty="0" smtClean="0">
                <a:latin typeface="Calibri"/>
                <a:ea typeface="Calibri"/>
                <a:cs typeface="Times New Roman"/>
              </a:rPr>
              <a:t>виде): 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информация считывается с бумажного носителя и переводится в электронный вид </a:t>
            </a:r>
            <a:r>
              <a:rPr lang="ru-RU" sz="1600" dirty="0" smtClean="0">
                <a:latin typeface="Calibri"/>
                <a:ea typeface="Calibri"/>
                <a:cs typeface="Times New Roman"/>
              </a:rPr>
              <a:t>автоматически;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/>
              <a:buChar char=""/>
            </a:pPr>
            <a:r>
              <a:rPr lang="ru-RU" sz="1600" dirty="0">
                <a:latin typeface="Calibri"/>
                <a:ea typeface="Calibri"/>
                <a:cs typeface="Times New Roman"/>
              </a:rPr>
              <a:t>нет необходимости прокладывать локальную сеть для передачи информации; </a:t>
            </a:r>
            <a:endParaRPr lang="ru-RU" sz="1600" dirty="0" smtClean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/>
              <a:buChar char=""/>
            </a:pPr>
            <a:r>
              <a:rPr lang="ru-RU" sz="1600" dirty="0" smtClean="0">
                <a:latin typeface="Calibri"/>
                <a:ea typeface="Calibri"/>
                <a:cs typeface="Times New Roman"/>
              </a:rPr>
              <a:t>работа как с обычной ручкой.</a:t>
            </a:r>
          </a:p>
          <a:p>
            <a:endParaRPr lang="ru-RU" sz="1400" dirty="0">
              <a:solidFill>
                <a:prstClr val="black"/>
              </a:solidFill>
              <a:latin typeface="Calibri"/>
            </a:endParaRPr>
          </a:p>
          <a:p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724484"/>
              </p:ext>
            </p:extLst>
          </p:nvPr>
        </p:nvGraphicFramePr>
        <p:xfrm>
          <a:off x="6516216" y="1042670"/>
          <a:ext cx="2160242" cy="262515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80121"/>
                <a:gridCol w="1080121"/>
              </a:tblGrid>
              <a:tr h="43059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Технические характеристики</a:t>
                      </a:r>
                      <a:endParaRPr lang="ru-RU" sz="1400" i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30596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Вес</a:t>
                      </a:r>
                      <a:endParaRPr lang="ru-RU" sz="1400" i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30 гр.</a:t>
                      </a:r>
                      <a:endParaRPr lang="ru-RU" sz="1400" i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30596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Память</a:t>
                      </a:r>
                      <a:endParaRPr lang="ru-RU" sz="1400" i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40 страниц  </a:t>
                      </a:r>
                      <a:r>
                        <a:rPr lang="ru-RU" sz="1400" i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А4</a:t>
                      </a:r>
                      <a:endParaRPr lang="ru-RU" sz="1400" i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43757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Время работы в режиме ожидания</a:t>
                      </a:r>
                      <a:endParaRPr lang="ru-RU" sz="1400" i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12 часов</a:t>
                      </a:r>
                      <a:endParaRPr lang="ru-RU" sz="1400" i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9432958"/>
      </p:ext>
    </p:extLst>
  </p:cSld>
  <p:clrMapOvr>
    <a:masterClrMapping/>
  </p:clrMapOvr>
  <p:transition advTm="5023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Изображение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259" y="1242584"/>
            <a:ext cx="1314694" cy="1167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prstClr val="white">
                    <a:lumMod val="50000"/>
                  </a:prstClr>
                </a:solidFill>
              </a:rPr>
              <a:t>Электронный классный журнал</a:t>
            </a:r>
            <a:endParaRPr dirty="0"/>
          </a:p>
        </p:txBody>
      </p:sp>
      <p:sp>
        <p:nvSpPr>
          <p:cNvPr id="7" name="TextBox 6"/>
          <p:cNvSpPr txBox="1"/>
          <p:nvPr/>
        </p:nvSpPr>
        <p:spPr>
          <a:xfrm>
            <a:off x="5508104" y="119675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761" y="1048035"/>
            <a:ext cx="7651104" cy="3703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i="1" dirty="0">
                <a:solidFill>
                  <a:prstClr val="black"/>
                </a:solidFill>
                <a:latin typeface="Calibri"/>
              </a:rPr>
              <a:t>Принцип работы </a:t>
            </a:r>
            <a:endParaRPr lang="ru-RU" b="1" i="1" dirty="0" smtClean="0">
              <a:solidFill>
                <a:prstClr val="black"/>
              </a:solidFill>
              <a:latin typeface="Calibri"/>
            </a:endParaRPr>
          </a:p>
          <a:p>
            <a:pPr lvl="0"/>
            <a:endParaRPr lang="ru-RU" sz="1600" i="1" dirty="0" smtClean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600" dirty="0" smtClean="0">
                <a:latin typeface="Calibri"/>
                <a:ea typeface="Calibri"/>
                <a:cs typeface="Times New Roman"/>
              </a:rPr>
              <a:t>Цифровая 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ручка пишет, как и обычная, чернилами, но во время заполнения бумажного документа, снабжённого специальной разметкой, ручка распознаёт информацию и сохраняет её в своей электронной памяти.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600" dirty="0">
                <a:latin typeface="Calibri"/>
                <a:ea typeface="Calibri"/>
                <a:cs typeface="Times New Roman"/>
              </a:rPr>
              <a:t>После заполнения бумажного документа (классного журнала) педагог вставляет ручку в специальную подставку – считывающее устройство, подключённое к компьютеру, которая при синхронизации с ручкой считывает сохранённую в её памяти информацию.  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600" dirty="0">
                <a:latin typeface="Calibri"/>
                <a:ea typeface="Calibri"/>
                <a:cs typeface="Times New Roman"/>
              </a:rPr>
              <a:t>Все внесённые данные с ручки считывающее устройство автоматически передаёт на сервер, где происходит моментальное заполнение электронной  версии </a:t>
            </a:r>
            <a:r>
              <a:rPr lang="ru-RU" sz="1600" dirty="0" smtClean="0">
                <a:latin typeface="Calibri"/>
                <a:ea typeface="Calibri"/>
                <a:cs typeface="Times New Roman"/>
              </a:rPr>
              <a:t>Классного журнала.       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8" name="Рисунок 7" descr="http://www.kanctovarov.net/fsimagefullclear-3-1474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7" t="15959" r="8267" b="12744"/>
          <a:stretch/>
        </p:blipFill>
        <p:spPr bwMode="auto">
          <a:xfrm>
            <a:off x="175395" y="4738773"/>
            <a:ext cx="1602432" cy="12187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Изображение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085" y="4377070"/>
            <a:ext cx="1211560" cy="1655135"/>
          </a:xfrm>
          <a:prstGeom prst="rect">
            <a:avLst/>
          </a:prstGeom>
        </p:spPr>
      </p:pic>
      <p:pic>
        <p:nvPicPr>
          <p:cNvPr id="10" name="Изображение 1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891" y="4795429"/>
            <a:ext cx="1296144" cy="1019634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>
          <a:xfrm>
            <a:off x="3636045" y="5096898"/>
            <a:ext cx="504056" cy="3600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835" y="5096898"/>
            <a:ext cx="6032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Стрелка вправо 19"/>
          <p:cNvSpPr/>
          <p:nvPr/>
        </p:nvSpPr>
        <p:spPr>
          <a:xfrm>
            <a:off x="5537051" y="5096898"/>
            <a:ext cx="504056" cy="3600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565" y="4504589"/>
            <a:ext cx="2629388" cy="15446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9292239"/>
      </p:ext>
    </p:extLst>
  </p:cSld>
  <p:clrMapOvr>
    <a:masterClrMapping/>
  </p:clrMapOvr>
  <p:transition advTm="50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  <a:ln>
            <a:miter lim="800000"/>
            <a:headEnd/>
            <a:tailEnd/>
          </a:ln>
          <a:extLst/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LMS </a:t>
            </a:r>
            <a:r>
              <a:rPr lang="ru-RU" dirty="0" smtClean="0"/>
              <a:t>Школа</a:t>
            </a:r>
            <a:r>
              <a:rPr dirty="0" smtClean="0"/>
              <a:t> - </a:t>
            </a:r>
            <a:r>
              <a:rPr lang="ru-RU" dirty="0"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</a:rPr>
              <a:t>Примеры внедрения</a:t>
            </a:r>
            <a:endParaRPr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2071688" y="936625"/>
            <a:ext cx="6257925" cy="4508500"/>
          </a:xfrm>
        </p:spPr>
        <p:txBody>
          <a:bodyPr/>
          <a:lstStyle/>
          <a:p>
            <a:pPr marL="365125" indent="-255588" eaLnBrk="1" hangingPunct="1"/>
            <a:r>
              <a:rPr lang="ru-RU" sz="1600" b="1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Президентские кадетские училища</a:t>
            </a:r>
            <a:r>
              <a:rPr lang="ru-RU" sz="1600" b="1" smtClean="0">
                <a:latin typeface="Tahoma" pitchFamily="34" charset="0"/>
                <a:cs typeface="Tahoma" pitchFamily="34" charset="0"/>
              </a:rPr>
              <a:t/>
            </a:r>
            <a:br>
              <a:rPr lang="ru-RU" sz="1600" b="1" smtClean="0">
                <a:latin typeface="Tahoma" pitchFamily="34" charset="0"/>
                <a:cs typeface="Tahoma" pitchFamily="34" charset="0"/>
              </a:rPr>
            </a:br>
            <a:r>
              <a:rPr lang="ru-RU" sz="160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600" u="sng" smtClean="0">
                <a:latin typeface="Tahoma" pitchFamily="34" charset="0"/>
                <a:cs typeface="Tahoma" pitchFamily="34" charset="0"/>
              </a:rPr>
              <a:t>3000</a:t>
            </a:r>
            <a:r>
              <a:rPr lang="ru-RU" sz="1600" smtClean="0">
                <a:latin typeface="Tahoma" pitchFamily="34" charset="0"/>
                <a:cs typeface="Tahoma" pitchFamily="34" charset="0"/>
              </a:rPr>
              <a:t> пользователей системы (включая учащихся)</a:t>
            </a:r>
            <a:endParaRPr lang="en-US" sz="1600" smtClean="0">
              <a:latin typeface="Tahoma" pitchFamily="34" charset="0"/>
              <a:cs typeface="Tahoma" pitchFamily="34" charset="0"/>
            </a:endParaRPr>
          </a:p>
          <a:p>
            <a:pPr marL="365125" indent="-255588" eaLnBrk="1" hangingPunct="1">
              <a:buFont typeface="Arial" charset="0"/>
              <a:buNone/>
            </a:pPr>
            <a:endParaRPr lang="ru-RU" sz="1600" smtClean="0">
              <a:latin typeface="Tahoma" pitchFamily="34" charset="0"/>
              <a:cs typeface="Tahoma" pitchFamily="34" charset="0"/>
            </a:endParaRPr>
          </a:p>
          <a:p>
            <a:pPr marL="365125" indent="-255588" eaLnBrk="1" hangingPunct="1">
              <a:buFont typeface="Arial" charset="0"/>
              <a:buNone/>
            </a:pPr>
            <a:endParaRPr lang="en-US" sz="1600" smtClean="0">
              <a:latin typeface="Tahoma" pitchFamily="34" charset="0"/>
              <a:cs typeface="Tahoma" pitchFamily="34" charset="0"/>
            </a:endParaRPr>
          </a:p>
          <a:p>
            <a:pPr marL="365125" indent="-255588" eaLnBrk="1" hangingPunct="1"/>
            <a:r>
              <a:rPr lang="ru-RU" sz="1600" b="1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Все суворовские, Нахимовское училища и кадетские корпуса Министерства обороны Российской Федерации</a:t>
            </a:r>
          </a:p>
          <a:p>
            <a:pPr marL="365125" indent="-255588" eaLnBrk="1" hangingPunct="1">
              <a:buFont typeface="Arial" charset="0"/>
              <a:buNone/>
            </a:pPr>
            <a:r>
              <a:rPr lang="ru-RU" sz="1600" smtClean="0">
                <a:latin typeface="Tahoma" pitchFamily="34" charset="0"/>
                <a:cs typeface="Tahoma" pitchFamily="34" charset="0"/>
              </a:rPr>
              <a:t>     </a:t>
            </a:r>
            <a:r>
              <a:rPr lang="ru-RU" sz="1600" u="sng" smtClean="0">
                <a:latin typeface="Tahoma" pitchFamily="34" charset="0"/>
                <a:cs typeface="Tahoma" pitchFamily="34" charset="0"/>
              </a:rPr>
              <a:t>14000</a:t>
            </a:r>
            <a:r>
              <a:rPr lang="ru-RU" sz="1600" smtClean="0">
                <a:latin typeface="Tahoma" pitchFamily="34" charset="0"/>
                <a:cs typeface="Tahoma" pitchFamily="34" charset="0"/>
              </a:rPr>
              <a:t> пользователей системы (включая учащихся)</a:t>
            </a:r>
          </a:p>
          <a:p>
            <a:pPr marL="365125" indent="-255588" eaLnBrk="1" hangingPunct="1">
              <a:buFont typeface="Arial" charset="0"/>
              <a:buNone/>
            </a:pPr>
            <a:endParaRPr lang="ru-RU" sz="1600" smtClean="0">
              <a:latin typeface="Tahoma" pitchFamily="34" charset="0"/>
              <a:cs typeface="Tahoma" pitchFamily="34" charset="0"/>
            </a:endParaRPr>
          </a:p>
          <a:p>
            <a:pPr marL="365125" indent="-255588" eaLnBrk="1" hangingPunct="1">
              <a:buFont typeface="Arial" charset="0"/>
              <a:buNone/>
            </a:pPr>
            <a:endParaRPr lang="ru-RU" sz="1600" smtClean="0">
              <a:latin typeface="Tahoma" pitchFamily="34" charset="0"/>
              <a:cs typeface="Tahoma" pitchFamily="34" charset="0"/>
            </a:endParaRPr>
          </a:p>
          <a:p>
            <a:pPr marL="365125" indent="-255588" eaLnBrk="1" hangingPunct="1"/>
            <a:r>
              <a:rPr lang="ru-RU" sz="1600" b="1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139 средних и средне-специальных образовательных учреждений Московской области</a:t>
            </a:r>
            <a:endParaRPr lang="en-US" sz="1600" b="1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marL="365125" indent="-255588" eaLnBrk="1" hangingPunct="1"/>
            <a:endParaRPr lang="ru-RU" sz="1600" b="1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marL="365125" indent="-255588" eaLnBrk="1" hangingPunct="1"/>
            <a:endParaRPr lang="en-US" sz="1600" b="1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marL="365125" indent="-255588" eaLnBrk="1" hangingPunct="1"/>
            <a:r>
              <a:rPr lang="ru-RU" sz="1600" b="1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Единый муниципальный образовательный портал  города Анадырь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2214554"/>
            <a:ext cx="940859" cy="86409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9700" name="Picture 4" descr="http://www.orenkadet.ru/design/gray/i/logo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8594" y="982631"/>
            <a:ext cx="853085" cy="93420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3318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214688"/>
            <a:ext cx="985838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" descr="C:\Users\gorbashov\Pictures\anad_ger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500563"/>
            <a:ext cx="13716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8604250" y="6524625"/>
            <a:ext cx="473075" cy="2889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9A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  <a:endParaRPr lang="ru-RU" sz="1400" b="1" dirty="0">
              <a:solidFill>
                <a:srgbClr val="9A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925155"/>
      </p:ext>
    </p:extLst>
  </p:cSld>
  <p:clrMapOvr>
    <a:masterClrMapping/>
  </p:clrMapOvr>
  <p:transition advTm="5585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О компании НИНТЕГРА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1142984"/>
            <a:ext cx="5643602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dirty="0" smtClean="0">
                <a:latin typeface="+mn-lt"/>
              </a:rPr>
              <a:t>Разработка программного обеспечения для образования с 2008г.</a:t>
            </a:r>
          </a:p>
          <a:p>
            <a:pPr marL="365125" indent="-365125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dirty="0" smtClean="0">
                <a:latin typeface="+mn-lt"/>
              </a:rPr>
              <a:t>Флагманский продукт –  система управления </a:t>
            </a:r>
            <a:r>
              <a:rPr lang="en-US" sz="1400" dirty="0" smtClean="0">
                <a:latin typeface="+mn-lt"/>
              </a:rPr>
              <a:t> </a:t>
            </a:r>
            <a:r>
              <a:rPr lang="ru-RU" sz="1400" dirty="0" smtClean="0">
                <a:latin typeface="+mn-lt"/>
              </a:rPr>
              <a:t>обучением</a:t>
            </a:r>
            <a:r>
              <a:rPr lang="en-US" sz="1400" dirty="0" smtClean="0">
                <a:latin typeface="+mn-lt"/>
              </a:rPr>
              <a:t>.</a:t>
            </a:r>
            <a:endParaRPr lang="ru-RU" sz="1400" dirty="0" smtClean="0">
              <a:latin typeface="+mn-lt"/>
            </a:endParaRPr>
          </a:p>
          <a:p>
            <a:pPr marL="355600" indent="-3556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dirty="0" smtClean="0">
                <a:latin typeface="+mn-lt"/>
              </a:rPr>
              <a:t>Система сертифицирована для обработки персональных данных </a:t>
            </a:r>
            <a:br>
              <a:rPr lang="ru-RU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(</a:t>
            </a:r>
            <a:r>
              <a:rPr lang="ru-RU" sz="1400" dirty="0" smtClean="0">
                <a:latin typeface="+mn-lt"/>
              </a:rPr>
              <a:t>ФЗ №152 «О персональных данных») - сертификат соответствия ФСТЭК РФ</a:t>
            </a:r>
          </a:p>
          <a:p>
            <a:pPr marL="361950" indent="-3619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dirty="0" smtClean="0">
                <a:latin typeface="+mn-lt"/>
              </a:rPr>
              <a:t>Сертификат соответствия системы добровольной сертификации "АПИКОН"</a:t>
            </a:r>
          </a:p>
          <a:p>
            <a:pPr marL="355600" indent="-3556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dirty="0" smtClean="0">
                <a:latin typeface="+mn-lt"/>
              </a:rPr>
              <a:t>Система является победителем конкурса инновационных разработок, проходившего в рамках Российского Образовательного Форума в апреле 2012г</a:t>
            </a:r>
            <a:r>
              <a:rPr lang="en-US" sz="1400" dirty="0" smtClean="0">
                <a:latin typeface="+mn-lt"/>
              </a:rPr>
              <a:t>.</a:t>
            </a:r>
            <a:endParaRPr lang="ru-RU" sz="1400" dirty="0" smtClean="0">
              <a:latin typeface="+mn-lt"/>
            </a:endParaRPr>
          </a:p>
          <a:p>
            <a:pPr marL="355600" indent="-3556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dirty="0" smtClean="0">
                <a:latin typeface="+mn-lt"/>
              </a:rPr>
              <a:t>Система отмечена дипломом </a:t>
            </a:r>
            <a:r>
              <a:rPr lang="en-US" sz="1400" dirty="0" smtClean="0">
                <a:latin typeface="+mn-lt"/>
              </a:rPr>
              <a:t>XXIII </a:t>
            </a:r>
            <a:r>
              <a:rPr lang="ru-RU" sz="1400" dirty="0" smtClean="0">
                <a:latin typeface="+mn-lt"/>
              </a:rPr>
              <a:t>Международной конференции "Применение новых технологий в образовании“</a:t>
            </a:r>
            <a:r>
              <a:rPr lang="en-US" sz="1400" dirty="0" smtClean="0">
                <a:latin typeface="+mn-lt"/>
              </a:rPr>
              <a:t> </a:t>
            </a:r>
            <a:r>
              <a:rPr lang="ru-RU" sz="1400" dirty="0" smtClean="0">
                <a:latin typeface="+mn-lt"/>
              </a:rPr>
              <a:t>в июне 2012г.</a:t>
            </a:r>
            <a:endParaRPr lang="en-US" sz="1400" dirty="0">
              <a:latin typeface="+mn-lt"/>
            </a:endParaRPr>
          </a:p>
          <a:p>
            <a:pPr marL="355600" indent="-3556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dirty="0" smtClean="0">
                <a:latin typeface="+mn-lt"/>
              </a:rPr>
              <a:t>Лауреат </a:t>
            </a:r>
            <a:r>
              <a:rPr lang="ru-RU" sz="1400" dirty="0">
                <a:latin typeface="+mn-lt"/>
              </a:rPr>
              <a:t>премии "Время инноваций — 2012" </a:t>
            </a:r>
            <a:r>
              <a:rPr lang="ru-RU" sz="1400" dirty="0" smtClean="0">
                <a:latin typeface="+mn-lt"/>
              </a:rPr>
              <a:t>в </a:t>
            </a:r>
            <a:r>
              <a:rPr lang="ru-RU" sz="1400" dirty="0">
                <a:latin typeface="+mn-lt"/>
              </a:rPr>
              <a:t>номинации «Социальная инновация года в науке и образовании» в ноябре. </a:t>
            </a:r>
            <a:r>
              <a:rPr lang="ru-RU" sz="1400" dirty="0" smtClean="0">
                <a:latin typeface="+mn-lt"/>
              </a:rPr>
              <a:t>2012г.</a:t>
            </a:r>
            <a:endParaRPr lang="ru-RU" sz="1400" dirty="0">
              <a:latin typeface="+mn-lt"/>
            </a:endParaRPr>
          </a:p>
          <a:p>
            <a:pPr marL="355600" indent="-355600">
              <a:lnSpc>
                <a:spcPct val="150000"/>
              </a:lnSpc>
              <a:buFont typeface="Arial" pitchFamily="34" charset="0"/>
              <a:buChar char="•"/>
            </a:pPr>
            <a:endParaRPr lang="ru-RU" sz="1400" dirty="0" smtClean="0">
              <a:latin typeface="+mn-lt"/>
            </a:endParaRPr>
          </a:p>
          <a:p>
            <a:pPr marL="355600" indent="-355600">
              <a:lnSpc>
                <a:spcPct val="150000"/>
              </a:lnSpc>
              <a:buFont typeface="Arial" pitchFamily="34" charset="0"/>
              <a:buChar char="•"/>
            </a:pPr>
            <a:endParaRPr lang="ru-RU" sz="1400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00959" y="2928934"/>
            <a:ext cx="1247506" cy="1617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Дипло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40428" y="4546055"/>
            <a:ext cx="1460531" cy="1029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772" y="4546055"/>
            <a:ext cx="1712143" cy="1573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 descr="C:\Users\yatkevich\AppData\Local\Microsoft\Windows\Temporary Internet Files\Content.Outlook\U8H2EA21\Сертификат ФСТЭК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707" y="2928934"/>
            <a:ext cx="1206277" cy="161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yatkevich\AppData\Local\Microsoft\Windows\Temporary Internet Files\Content.Outlook\U8H2EA21\Сертификат Апикон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643" y="1142984"/>
            <a:ext cx="1253973" cy="168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yatkevich\AppData\Local\Microsoft\Windows\Temporary Internet Files\Content.Outlook\U8H2EA21\Свидетельство Роспатент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70" y="1142984"/>
            <a:ext cx="1190513" cy="168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Компетенции компании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7744" y="1196752"/>
            <a:ext cx="6491064" cy="396044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sz="1800" dirty="0" smtClean="0"/>
              <a:t>Разработка концепций новых программных решений;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sz="1800" dirty="0" smtClean="0"/>
              <a:t>Разработка десктоп приложений;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sz="1800" dirty="0" smtClean="0"/>
              <a:t>Разработка решений на базе </a:t>
            </a:r>
            <a:r>
              <a:rPr lang="en-US" sz="1800" dirty="0" smtClean="0"/>
              <a:t>WEB-</a:t>
            </a:r>
            <a:r>
              <a:rPr lang="ru-RU" sz="1800" dirty="0" smtClean="0"/>
              <a:t>технологий </a:t>
            </a:r>
            <a:r>
              <a:rPr lang="en-US" sz="1800" dirty="0" smtClean="0"/>
              <a:t>(</a:t>
            </a:r>
            <a:r>
              <a:rPr lang="en-US" sz="1800" dirty="0" err="1" smtClean="0"/>
              <a:t>Joomla</a:t>
            </a:r>
            <a:r>
              <a:rPr lang="en-US" sz="1800" dirty="0" smtClean="0"/>
              <a:t> / ASP net)</a:t>
            </a:r>
            <a:r>
              <a:rPr lang="ru-RU" sz="1800" dirty="0" smtClean="0"/>
              <a:t>;</a:t>
            </a:r>
            <a:endParaRPr lang="en-US" sz="1800" dirty="0" smtClean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sz="1800" dirty="0" smtClean="0"/>
              <a:t>Разработка приложений для мобильных устройств (на базе операционных систем </a:t>
            </a:r>
            <a:r>
              <a:rPr lang="en-US" sz="1800" dirty="0" err="1" smtClean="0"/>
              <a:t>iOS</a:t>
            </a:r>
            <a:r>
              <a:rPr lang="en-US" sz="1800" dirty="0" smtClean="0"/>
              <a:t> / Android / Windows)</a:t>
            </a:r>
            <a:r>
              <a:rPr lang="ru-RU" sz="1800" dirty="0" smtClean="0"/>
              <a:t>;</a:t>
            </a:r>
            <a:endParaRPr lang="en-US" sz="1800" dirty="0" smtClean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sz="1800" dirty="0" smtClean="0"/>
              <a:t>Использование технологии </a:t>
            </a:r>
            <a:r>
              <a:rPr lang="en-US" sz="1800" dirty="0" smtClean="0"/>
              <a:t>APN </a:t>
            </a:r>
            <a:r>
              <a:rPr lang="ru-RU" sz="1800" dirty="0" smtClean="0"/>
              <a:t>для организации беспроводного корпоративного решения;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sz="1800" dirty="0" smtClean="0"/>
              <a:t>Сертификация программного обеспечения (Роспатент, ФСТЭК, военные институты, органы добровольной сертификации);</a:t>
            </a:r>
            <a:endParaRPr lang="ru-RU" sz="1800" dirty="0"/>
          </a:p>
        </p:txBody>
      </p:sp>
      <p:pic>
        <p:nvPicPr>
          <p:cNvPr id="4" name="Picture 3" descr="D:\3. Министерство образования\Свидетельство_о_регистрации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3356992"/>
            <a:ext cx="579846" cy="8204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5616" y="3717031"/>
            <a:ext cx="607658" cy="8197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6" name="Группа 17"/>
          <p:cNvGrpSpPr>
            <a:grpSpLocks noChangeAspect="1"/>
          </p:cNvGrpSpPr>
          <p:nvPr/>
        </p:nvGrpSpPr>
        <p:grpSpPr bwMode="auto">
          <a:xfrm>
            <a:off x="1259632" y="2132856"/>
            <a:ext cx="892039" cy="1117861"/>
            <a:chOff x="251520" y="3212976"/>
            <a:chExt cx="2526761" cy="3168352"/>
          </a:xfrm>
        </p:grpSpPr>
        <p:pic>
          <p:nvPicPr>
            <p:cNvPr id="7" name="Picture 2" descr="Картинка 13 из 96000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520" y="3212976"/>
              <a:ext cx="2526761" cy="3168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9" descr="D:\3. Министерство образования\Продвижение\0. Презентации\Картинки iPad\Screenshot 2011.06.01 12.25.52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18041" y="3586742"/>
              <a:ext cx="1800000" cy="24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10" descr="D:\3. Министерство образования\Продвижение\0. Презентации\2. Электронная библиотека\Картики Электронная библиотека\Новый_дизайн\autorize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1052736"/>
            <a:ext cx="1228884" cy="9601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10" descr="Картинка 45 из 96000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971600" y="4797152"/>
            <a:ext cx="1192606" cy="792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/>
          </p:cNvSpPr>
          <p:nvPr>
            <p:ph type="ctrTitle" idx="4294967295"/>
          </p:nvPr>
        </p:nvSpPr>
        <p:spPr>
          <a:xfrm>
            <a:off x="683568" y="126876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Будем рады сотрудничеству!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115616" y="2505870"/>
            <a:ext cx="686276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latin typeface="Calibri"/>
              </a:rPr>
              <a:t>Компания НИНТЕГРА</a:t>
            </a:r>
            <a:endParaRPr lang="en-US" b="1" dirty="0">
              <a:solidFill>
                <a:prstClr val="black"/>
              </a:solidFill>
              <a:latin typeface="Calibri"/>
            </a:endParaRPr>
          </a:p>
          <a:p>
            <a:pPr algn="ctr">
              <a:defRPr/>
            </a:pPr>
            <a:r>
              <a:rPr lang="ru-RU" sz="1600" dirty="0">
                <a:solidFill>
                  <a:prstClr val="black"/>
                </a:solidFill>
                <a:latin typeface="Calibri"/>
              </a:rPr>
              <a:t>105018, Россия, Москва,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algn="ctr">
              <a:defRPr/>
            </a:pPr>
            <a:r>
              <a:rPr lang="ru-RU" sz="1600" dirty="0">
                <a:solidFill>
                  <a:prstClr val="black"/>
                </a:solidFill>
                <a:latin typeface="Calibri"/>
              </a:rPr>
              <a:t>набережная Академика Туполева д. 15, корп. 2, офис № </a:t>
            </a:r>
            <a:r>
              <a:rPr lang="ru-RU" sz="1600" dirty="0" smtClean="0">
                <a:solidFill>
                  <a:prstClr val="black"/>
                </a:solidFill>
                <a:latin typeface="Calibri"/>
              </a:rPr>
              <a:t>412</a:t>
            </a:r>
            <a:endParaRPr lang="en-US" sz="1600" dirty="0" smtClean="0">
              <a:solidFill>
                <a:prstClr val="black"/>
              </a:solidFill>
              <a:latin typeface="Calibri"/>
            </a:endParaRPr>
          </a:p>
          <a:p>
            <a:pPr algn="ctr">
              <a:defRPr/>
            </a:pPr>
            <a:endParaRPr lang="ru-RU" sz="1100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r>
              <a:rPr lang="ru-RU" sz="1600" dirty="0">
                <a:solidFill>
                  <a:prstClr val="black"/>
                </a:solidFill>
                <a:latin typeface="Calibri"/>
              </a:rPr>
              <a:t>Телефон:     (495) 787-85-07 </a:t>
            </a:r>
          </a:p>
          <a:p>
            <a:pPr>
              <a:defRPr/>
            </a:pPr>
            <a:r>
              <a:rPr lang="ru-RU" sz="1600" dirty="0">
                <a:solidFill>
                  <a:prstClr val="black"/>
                </a:solidFill>
                <a:latin typeface="Calibri"/>
              </a:rPr>
              <a:t>Факс:            (495) 787-85-06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>
              <a:defRPr/>
            </a:pPr>
            <a:r>
              <a:rPr lang="ru-RU" sz="1600" dirty="0">
                <a:solidFill>
                  <a:prstClr val="black"/>
                </a:solidFill>
                <a:latin typeface="Calibri"/>
              </a:rPr>
              <a:t>Сайты: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        </a:t>
            </a:r>
            <a:r>
              <a:rPr lang="en-US" sz="1600" dirty="0">
                <a:solidFill>
                  <a:prstClr val="black"/>
                </a:solidFill>
                <a:latin typeface="Calibri"/>
                <a:hlinkClick r:id="rId2"/>
              </a:rPr>
              <a:t>www.lms-school.ru</a:t>
            </a:r>
            <a:r>
              <a:rPr lang="ru-RU" sz="1600" dirty="0">
                <a:solidFill>
                  <a:prstClr val="black"/>
                </a:solidFill>
                <a:latin typeface="Calibri"/>
              </a:rPr>
              <a:t>; </a:t>
            </a:r>
          </a:p>
          <a:p>
            <a:pPr>
              <a:defRPr/>
            </a:pPr>
            <a:r>
              <a:rPr lang="ru-RU" sz="1600" dirty="0">
                <a:solidFill>
                  <a:srgbClr val="0000FF"/>
                </a:solidFill>
                <a:latin typeface="Calibri"/>
              </a:rPr>
              <a:t>                       </a:t>
            </a:r>
            <a:r>
              <a:rPr lang="en-US" sz="1600" u="sng" dirty="0">
                <a:solidFill>
                  <a:srgbClr val="0000FF"/>
                </a:solidFill>
                <a:latin typeface="Calibri"/>
              </a:rPr>
              <a:t>dnevnik-lms.ru</a:t>
            </a:r>
            <a:endParaRPr lang="ru-RU" sz="1600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r>
              <a:rPr lang="ru-RU" sz="1600" dirty="0">
                <a:solidFill>
                  <a:prstClr val="black"/>
                </a:solidFill>
                <a:latin typeface="Calibri"/>
              </a:rPr>
              <a:t> Эл. почта:    </a:t>
            </a:r>
            <a:r>
              <a:rPr lang="ru-RU" sz="1600" dirty="0">
                <a:solidFill>
                  <a:prstClr val="black"/>
                </a:solidFill>
                <a:latin typeface="Calibri"/>
                <a:hlinkClick r:id="rId3"/>
              </a:rPr>
              <a:t>info@lms-school.ru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; </a:t>
            </a:r>
            <a:endParaRPr lang="ru-RU" sz="1600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r>
              <a:rPr lang="ru-RU" sz="1600" dirty="0">
                <a:solidFill>
                  <a:prstClr val="black"/>
                </a:solidFill>
                <a:latin typeface="Calibri"/>
              </a:rPr>
              <a:t>                       </a:t>
            </a:r>
            <a:r>
              <a:rPr lang="en-US" sz="1600" dirty="0">
                <a:solidFill>
                  <a:prstClr val="black"/>
                </a:solidFill>
                <a:latin typeface="Calibri"/>
                <a:hlinkClick r:id="rId4"/>
              </a:rPr>
              <a:t>info@nintegra.ru</a:t>
            </a:r>
            <a:endParaRPr lang="ru-RU" sz="1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800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Функциональные возможности мобильного</a:t>
            </a:r>
            <a:br>
              <a:rPr lang="ru-RU" dirty="0" smtClean="0"/>
            </a:br>
            <a:r>
              <a:rPr lang="ru-RU" dirty="0" smtClean="0"/>
              <a:t>приложения системы управления обучением</a:t>
            </a:r>
            <a:endParaRPr dirty="0"/>
          </a:p>
        </p:txBody>
      </p:sp>
      <p:grpSp>
        <p:nvGrpSpPr>
          <p:cNvPr id="13316" name="Группа 15"/>
          <p:cNvGrpSpPr>
            <a:grpSpLocks noChangeAspect="1"/>
          </p:cNvGrpSpPr>
          <p:nvPr/>
        </p:nvGrpSpPr>
        <p:grpSpPr bwMode="auto">
          <a:xfrm>
            <a:off x="6764338" y="1373188"/>
            <a:ext cx="1984375" cy="2487612"/>
            <a:chOff x="-2124744" y="1052736"/>
            <a:chExt cx="1952497" cy="2448272"/>
          </a:xfrm>
        </p:grpSpPr>
        <p:pic>
          <p:nvPicPr>
            <p:cNvPr id="13355" name="Picture 2" descr="Картинка 13 из 96000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2124744" y="1052736"/>
              <a:ext cx="1952497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56" name="Picture 1" descr="D:\3. Министерство образования\Продвижение\0. Презентации\Картинки iPad\Screenshot 2011.06.01 12.26.1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843062" y="1350293"/>
              <a:ext cx="1393200" cy="185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317" name="Содержимое 6"/>
          <p:cNvSpPr txBox="1">
            <a:spLocks/>
          </p:cNvSpPr>
          <p:nvPr/>
        </p:nvSpPr>
        <p:spPr bwMode="auto">
          <a:xfrm>
            <a:off x="467544" y="1196752"/>
            <a:ext cx="58324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3525" lvl="2" indent="-263525">
              <a:spcBef>
                <a:spcPts val="200"/>
              </a:spcBef>
              <a:spcAft>
                <a:spcPts val="600"/>
              </a:spcAft>
              <a:buSzPct val="100000"/>
              <a:buFont typeface="Wingdings 2" pitchFamily="18" charset="2"/>
              <a:buChar char=""/>
            </a:pPr>
            <a:r>
              <a:rPr lang="ru-RU" sz="2000" dirty="0">
                <a:latin typeface="Calibri" pitchFamily="34" charset="0"/>
              </a:rPr>
              <a:t>Ведение электронного классного журнала</a:t>
            </a:r>
          </a:p>
          <a:p>
            <a:pPr marL="263525" lvl="2" indent="-263525">
              <a:spcBef>
                <a:spcPts val="200"/>
              </a:spcBef>
              <a:spcAft>
                <a:spcPts val="600"/>
              </a:spcAft>
              <a:buSzPct val="100000"/>
              <a:buFont typeface="Wingdings 2" pitchFamily="18" charset="2"/>
              <a:buChar char=""/>
            </a:pPr>
            <a:r>
              <a:rPr lang="ru-RU" sz="2000" dirty="0">
                <a:latin typeface="Calibri" pitchFamily="34" charset="0"/>
              </a:rPr>
              <a:t>Просмотр личного </a:t>
            </a:r>
            <a:r>
              <a:rPr lang="ru-RU" dirty="0">
                <a:latin typeface="Calibri" pitchFamily="34" charset="0"/>
              </a:rPr>
              <a:t>расписания</a:t>
            </a:r>
          </a:p>
          <a:p>
            <a:pPr marL="263525" lvl="2" indent="-263525">
              <a:spcBef>
                <a:spcPts val="200"/>
              </a:spcBef>
              <a:spcAft>
                <a:spcPts val="600"/>
              </a:spcAft>
              <a:buSzPct val="100000"/>
              <a:buFont typeface="Wingdings 2" pitchFamily="18" charset="2"/>
              <a:buChar char=""/>
            </a:pPr>
            <a:r>
              <a:rPr lang="ru-RU" sz="2000" dirty="0">
                <a:latin typeface="Calibri" pitchFamily="34" charset="0"/>
              </a:rPr>
              <a:t>Просмотр личных дел </a:t>
            </a:r>
            <a:r>
              <a:rPr lang="ru-RU" sz="2000" dirty="0" smtClean="0">
                <a:latin typeface="Calibri" pitchFamily="34" charset="0"/>
              </a:rPr>
              <a:t>обучаемых</a:t>
            </a:r>
            <a:endParaRPr lang="ru-RU" sz="2000" dirty="0">
              <a:latin typeface="Calibri" pitchFamily="34" charset="0"/>
            </a:endParaRPr>
          </a:p>
          <a:p>
            <a:pPr marL="263525" lvl="2" indent="-263525">
              <a:spcBef>
                <a:spcPts val="200"/>
              </a:spcBef>
              <a:spcAft>
                <a:spcPts val="600"/>
              </a:spcAft>
              <a:buSzPct val="100000"/>
              <a:buFont typeface="Wingdings 2" pitchFamily="18" charset="2"/>
              <a:buChar char=""/>
            </a:pPr>
            <a:r>
              <a:rPr lang="ru-RU" sz="2000" dirty="0">
                <a:latin typeface="Calibri" pitchFamily="34" charset="0"/>
              </a:rPr>
              <a:t>Просмотр объявлений и мероприятий</a:t>
            </a:r>
          </a:p>
          <a:p>
            <a:pPr marL="263525" lvl="2" indent="-263525">
              <a:spcBef>
                <a:spcPts val="200"/>
              </a:spcBef>
              <a:spcAft>
                <a:spcPts val="600"/>
              </a:spcAft>
              <a:buSzPct val="100000"/>
              <a:buFont typeface="Wingdings 2" pitchFamily="18" charset="2"/>
              <a:buChar char=""/>
            </a:pPr>
            <a:r>
              <a:rPr lang="ru-RU" sz="2000" dirty="0">
                <a:latin typeface="Calibri" pitchFamily="34" charset="0"/>
              </a:rPr>
              <a:t>Доступ к библиотеке электронных образовательных </a:t>
            </a:r>
            <a:r>
              <a:rPr lang="ru-RU" sz="2000" dirty="0" smtClean="0">
                <a:latin typeface="Calibri" pitchFamily="34" charset="0"/>
              </a:rPr>
              <a:t>материалов</a:t>
            </a:r>
          </a:p>
          <a:p>
            <a:pPr marL="263525" lvl="2" indent="-263525">
              <a:spcBef>
                <a:spcPts val="200"/>
              </a:spcBef>
              <a:spcAft>
                <a:spcPts val="1200"/>
              </a:spcAft>
              <a:buSzPct val="100000"/>
              <a:buFont typeface="Wingdings 2" pitchFamily="18" charset="2"/>
              <a:buChar char=""/>
            </a:pPr>
            <a:endParaRPr lang="ru-RU" sz="2000" dirty="0">
              <a:latin typeface="Calibri" pitchFamily="34" charset="0"/>
            </a:endParaRPr>
          </a:p>
        </p:txBody>
      </p:sp>
      <p:grpSp>
        <p:nvGrpSpPr>
          <p:cNvPr id="13318" name="Группа 44"/>
          <p:cNvGrpSpPr>
            <a:grpSpLocks/>
          </p:cNvGrpSpPr>
          <p:nvPr/>
        </p:nvGrpSpPr>
        <p:grpSpPr bwMode="auto">
          <a:xfrm>
            <a:off x="468313" y="3860800"/>
            <a:ext cx="8347075" cy="2201863"/>
            <a:chOff x="468313" y="3890963"/>
            <a:chExt cx="8347075" cy="2201862"/>
          </a:xfrm>
        </p:grpSpPr>
        <p:grpSp>
          <p:nvGrpSpPr>
            <p:cNvPr id="13319" name="Группа 17"/>
            <p:cNvGrpSpPr>
              <a:grpSpLocks noChangeAspect="1"/>
            </p:cNvGrpSpPr>
            <p:nvPr/>
          </p:nvGrpSpPr>
          <p:grpSpPr bwMode="auto">
            <a:xfrm>
              <a:off x="468313" y="3933825"/>
              <a:ext cx="1722437" cy="2159000"/>
              <a:chOff x="0" y="1052736"/>
              <a:chExt cx="1952497" cy="2448272"/>
            </a:xfrm>
          </p:grpSpPr>
          <p:pic>
            <p:nvPicPr>
              <p:cNvPr id="13353" name="Picture 2" descr="Картинка 13 из 96000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0" y="1052736"/>
                <a:ext cx="1952497" cy="2448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54" name="Picture 2" descr="D:\3. Министерство образования\Продвижение\0. Презентации\Картинки iPad\Screenshot 2011.06.01 12.27.19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81274" y="1341330"/>
                <a:ext cx="1393200" cy="1857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3320" name="Группа 19"/>
            <p:cNvGrpSpPr>
              <a:grpSpLocks noChangeAspect="1"/>
            </p:cNvGrpSpPr>
            <p:nvPr/>
          </p:nvGrpSpPr>
          <p:grpSpPr bwMode="auto">
            <a:xfrm>
              <a:off x="2124075" y="3930650"/>
              <a:ext cx="1722438" cy="2159000"/>
              <a:chOff x="-2412776" y="4221088"/>
              <a:chExt cx="1952497" cy="2448272"/>
            </a:xfrm>
          </p:grpSpPr>
          <p:pic>
            <p:nvPicPr>
              <p:cNvPr id="13351" name="Picture 2" descr="Картинка 13 из 96000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-2412776" y="4221088"/>
                <a:ext cx="1952497" cy="2448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52" name="Picture 3" descr="D:\3. Министерство образования\Продвижение\0. Презентации\Картинки iPad\Screenshot 2011.06.01 12.28.29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-2134269" y="4515470"/>
                <a:ext cx="1393200" cy="1857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3321" name="Группа 28"/>
            <p:cNvGrpSpPr>
              <a:grpSpLocks noChangeAspect="1"/>
            </p:cNvGrpSpPr>
            <p:nvPr/>
          </p:nvGrpSpPr>
          <p:grpSpPr bwMode="auto">
            <a:xfrm>
              <a:off x="3779838" y="3924300"/>
              <a:ext cx="1722437" cy="2159000"/>
              <a:chOff x="251520" y="3789040"/>
              <a:chExt cx="1952497" cy="2448272"/>
            </a:xfrm>
          </p:grpSpPr>
          <p:pic>
            <p:nvPicPr>
              <p:cNvPr id="13349" name="Picture 2" descr="Картинка 13 из 96000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51520" y="3789040"/>
                <a:ext cx="1952497" cy="2448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50" name="Picture 6" descr="D:\3. Министерство образования\Продвижение\0. Презентации\Картинки iPad\Screenshot 2011.06.01 12.47.53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30028" y="4077072"/>
                <a:ext cx="1393200" cy="1857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3322" name="Группа 23"/>
            <p:cNvGrpSpPr>
              <a:grpSpLocks noChangeAspect="1"/>
            </p:cNvGrpSpPr>
            <p:nvPr/>
          </p:nvGrpSpPr>
          <p:grpSpPr bwMode="auto">
            <a:xfrm>
              <a:off x="7092950" y="3890963"/>
              <a:ext cx="1722438" cy="2160587"/>
              <a:chOff x="1475656" y="4221088"/>
              <a:chExt cx="1952497" cy="2448272"/>
            </a:xfrm>
          </p:grpSpPr>
          <p:pic>
            <p:nvPicPr>
              <p:cNvPr id="13347" name="Picture 2" descr="Картинка 13 из 96000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475656" y="4221088"/>
                <a:ext cx="1952497" cy="2448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48" name="Picture 5" descr="D:\3. Министерство образования\Продвижение\0. Презентации\Картинки iPad\Screenshot 2011.06.01 13.12.30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757338" y="4513064"/>
                <a:ext cx="1393200" cy="1857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3323" name="Группа 79"/>
            <p:cNvGrpSpPr>
              <a:grpSpLocks noChangeAspect="1"/>
            </p:cNvGrpSpPr>
            <p:nvPr/>
          </p:nvGrpSpPr>
          <p:grpSpPr bwMode="auto">
            <a:xfrm>
              <a:off x="5435600" y="3897313"/>
              <a:ext cx="1722438" cy="2159000"/>
              <a:chOff x="467544" y="4293096"/>
              <a:chExt cx="1722600" cy="2160000"/>
            </a:xfrm>
          </p:grpSpPr>
          <p:pic>
            <p:nvPicPr>
              <p:cNvPr id="13324" name="Picture 2" descr="Картинка 13 из 96000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67544" y="4293096"/>
                <a:ext cx="1722600" cy="216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3325" name="Группа 78"/>
              <p:cNvGrpSpPr>
                <a:grpSpLocks/>
              </p:cNvGrpSpPr>
              <p:nvPr/>
            </p:nvGrpSpPr>
            <p:grpSpPr bwMode="auto">
              <a:xfrm>
                <a:off x="717472" y="4547787"/>
                <a:ext cx="1227600" cy="1638000"/>
                <a:chOff x="-7813376" y="-459432"/>
                <a:chExt cx="7315200" cy="9753601"/>
              </a:xfrm>
            </p:grpSpPr>
            <p:pic>
              <p:nvPicPr>
                <p:cNvPr id="13326" name="Picture 7" descr="D:\3. Министерство образования\Продвижение\0. Презентации\Картинки iPad\Screenshot 2011.06.01 12.48.38.png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-7813376" y="-459432"/>
                  <a:ext cx="7315200" cy="97536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27" name="Picture 4" descr="Картинка 26 из 64000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-6072608" y="438572"/>
                  <a:ext cx="772605" cy="1062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28" name="Picture 6" descr="Картинка 20 из 64000"/>
                <p:cNvPicPr>
                  <a:picLocks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-3780928" y="476672"/>
                  <a:ext cx="774000" cy="1062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29" name="Picture 8" descr="Картинка 91 из 64000"/>
                <p:cNvPicPr preferRelativeResize="0">
                  <a:picLocks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-7165304" y="3429000"/>
                  <a:ext cx="774000" cy="1062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30" name="Picture 12" descr="Картинка 92 из 64000"/>
                <p:cNvPicPr preferRelativeResize="0">
                  <a:picLocks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-6085184" y="3429000"/>
                  <a:ext cx="774000" cy="1062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31" name="Picture 16" descr="Картинка 129 из 64000"/>
                <p:cNvPicPr preferRelativeResize="0">
                  <a:picLocks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-2628800" y="476672"/>
                  <a:ext cx="774000" cy="1062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32" name="Picture 18" descr="Картинка 171 из 64000"/>
                <p:cNvPicPr preferRelativeResize="0">
                  <a:picLocks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-4933056" y="476672"/>
                  <a:ext cx="774000" cy="1062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33" name="Picture 20" descr="Картинка 179 из 64000"/>
                <p:cNvPicPr preferRelativeResize="0">
                  <a:picLocks noChangeArrowheads="1"/>
                </p:cNvPicPr>
                <p:nvPr/>
              </p:nvPicPr>
              <p:blipFill>
                <a:blip r:embed="rId16" cstate="print"/>
                <a:srcRect/>
                <a:stretch>
                  <a:fillRect/>
                </a:stretch>
              </p:blipFill>
              <p:spPr bwMode="auto">
                <a:xfrm>
                  <a:off x="-7165304" y="4941168"/>
                  <a:ext cx="774000" cy="1062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34" name="Picture 22" descr="Картинка 2 из 60280"/>
                <p:cNvPicPr preferRelativeResize="0">
                  <a:picLocks noChangeArrowheads="1"/>
                </p:cNvPicPr>
                <p:nvPr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-4933056" y="2060848"/>
                  <a:ext cx="774000" cy="1062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35" name="Picture 24" descr="Картинка 12 из 60280"/>
                <p:cNvPicPr preferRelativeResize="0">
                  <a:picLocks noChangeArrowheads="1"/>
                </p:cNvPicPr>
                <p:nvPr/>
              </p:nvPicPr>
              <p:blipFill>
                <a:blip r:embed="rId18" cstate="print"/>
                <a:srcRect/>
                <a:stretch>
                  <a:fillRect/>
                </a:stretch>
              </p:blipFill>
              <p:spPr bwMode="auto">
                <a:xfrm>
                  <a:off x="-3780928" y="2060848"/>
                  <a:ext cx="774000" cy="1062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36" name="Picture 26" descr="Картинка 24 из 60280"/>
                <p:cNvPicPr preferRelativeResize="0">
                  <a:picLocks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-2628800" y="2060848"/>
                  <a:ext cx="774000" cy="1062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37" name="Picture 28" descr="Картинка 55 из 60280"/>
                <p:cNvPicPr preferRelativeResize="0">
                  <a:picLocks noChangeArrowheads="1"/>
                </p:cNvPicPr>
                <p:nvPr/>
              </p:nvPicPr>
              <p:blipFill>
                <a:blip r:embed="rId20" cstate="print"/>
                <a:srcRect/>
                <a:stretch>
                  <a:fillRect/>
                </a:stretch>
              </p:blipFill>
              <p:spPr bwMode="auto">
                <a:xfrm>
                  <a:off x="-2628800" y="3429000"/>
                  <a:ext cx="774000" cy="1062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38" name="Picture 30" descr="Картинка 57 из 60280"/>
                <p:cNvPicPr preferRelativeResize="0">
                  <a:picLocks noChangeArrowheads="1"/>
                </p:cNvPicPr>
                <p:nvPr/>
              </p:nvPicPr>
              <p:blipFill>
                <a:blip r:embed="rId21" cstate="print"/>
                <a:srcRect/>
                <a:stretch>
                  <a:fillRect/>
                </a:stretch>
              </p:blipFill>
              <p:spPr bwMode="auto">
                <a:xfrm>
                  <a:off x="-7165304" y="2060848"/>
                  <a:ext cx="774000" cy="1062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39" name="Picture 32" descr="Картинка 30 из 60280"/>
                <p:cNvPicPr preferRelativeResize="0">
                  <a:picLocks noChangeArrowheads="1"/>
                </p:cNvPicPr>
                <p:nvPr/>
              </p:nvPicPr>
              <p:blipFill>
                <a:blip r:embed="rId22" cstate="print"/>
                <a:srcRect/>
                <a:stretch>
                  <a:fillRect/>
                </a:stretch>
              </p:blipFill>
              <p:spPr bwMode="auto">
                <a:xfrm>
                  <a:off x="-6085184" y="2060848"/>
                  <a:ext cx="774000" cy="1062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40" name="Picture 34" descr="Картинка 31 из 60280"/>
                <p:cNvPicPr preferRelativeResize="0">
                  <a:picLocks noChangeArrowheads="1"/>
                </p:cNvPicPr>
                <p:nvPr/>
              </p:nvPicPr>
              <p:blipFill>
                <a:blip r:embed="rId23" cstate="print"/>
                <a:srcRect/>
                <a:stretch>
                  <a:fillRect/>
                </a:stretch>
              </p:blipFill>
              <p:spPr bwMode="auto">
                <a:xfrm>
                  <a:off x="-4933056" y="3429000"/>
                  <a:ext cx="774000" cy="1062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41" name="Picture 36" descr="Картинка 123 из 60280"/>
                <p:cNvPicPr preferRelativeResize="0">
                  <a:picLocks noChangeArrowheads="1"/>
                </p:cNvPicPr>
                <p:nvPr/>
              </p:nvPicPr>
              <p:blipFill>
                <a:blip r:embed="rId24" cstate="print"/>
                <a:srcRect/>
                <a:stretch>
                  <a:fillRect/>
                </a:stretch>
              </p:blipFill>
              <p:spPr bwMode="auto">
                <a:xfrm>
                  <a:off x="-3780928" y="3429000"/>
                  <a:ext cx="774000" cy="1062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42" name="Picture 38" descr="Картинка 132 из 60280"/>
                <p:cNvPicPr preferRelativeResize="0">
                  <a:picLocks noChangeArrowheads="1"/>
                </p:cNvPicPr>
                <p:nvPr/>
              </p:nvPicPr>
              <p:blipFill>
                <a:blip r:embed="rId25" cstate="print"/>
                <a:srcRect/>
                <a:stretch>
                  <a:fillRect/>
                </a:stretch>
              </p:blipFill>
              <p:spPr bwMode="auto">
                <a:xfrm>
                  <a:off x="-6085184" y="4869160"/>
                  <a:ext cx="774000" cy="1062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43" name="Picture 40" descr="Картинка 171 из 60280"/>
                <p:cNvPicPr preferRelativeResize="0">
                  <a:picLocks noChangeArrowheads="1"/>
                </p:cNvPicPr>
                <p:nvPr/>
              </p:nvPicPr>
              <p:blipFill>
                <a:blip r:embed="rId26" cstate="print"/>
                <a:srcRect/>
                <a:stretch>
                  <a:fillRect/>
                </a:stretch>
              </p:blipFill>
              <p:spPr bwMode="auto">
                <a:xfrm>
                  <a:off x="-4933056" y="4869160"/>
                  <a:ext cx="774000" cy="1062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44" name="Picture 42" descr="Картинка 150 из 60280"/>
                <p:cNvPicPr preferRelativeResize="0">
                  <a:picLocks noChangeArrowheads="1"/>
                </p:cNvPicPr>
                <p:nvPr/>
              </p:nvPicPr>
              <p:blipFill>
                <a:blip r:embed="rId27" cstate="print"/>
                <a:srcRect/>
                <a:stretch>
                  <a:fillRect/>
                </a:stretch>
              </p:blipFill>
              <p:spPr bwMode="auto">
                <a:xfrm>
                  <a:off x="-3780928" y="4869160"/>
                  <a:ext cx="774000" cy="1062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45" name="Picture 44" descr="Картинка 298 из 60280"/>
                <p:cNvPicPr preferRelativeResize="0">
                  <a:picLocks noChangeArrowheads="1"/>
                </p:cNvPicPr>
                <p:nvPr/>
              </p:nvPicPr>
              <p:blipFill>
                <a:blip r:embed="rId28" cstate="print"/>
                <a:srcRect/>
                <a:stretch>
                  <a:fillRect/>
                </a:stretch>
              </p:blipFill>
              <p:spPr bwMode="auto">
                <a:xfrm>
                  <a:off x="-2628800" y="4869160"/>
                  <a:ext cx="774000" cy="1062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46" name="Picture 46" descr="Картинка 294 из 60280"/>
                <p:cNvPicPr preferRelativeResize="0">
                  <a:picLocks noChangeArrowheads="1"/>
                </p:cNvPicPr>
                <p:nvPr/>
              </p:nvPicPr>
              <p:blipFill>
                <a:blip r:embed="rId29" cstate="print"/>
                <a:srcRect/>
                <a:stretch>
                  <a:fillRect/>
                </a:stretch>
              </p:blipFill>
              <p:spPr bwMode="auto">
                <a:xfrm>
                  <a:off x="-7165304" y="6327000"/>
                  <a:ext cx="774000" cy="1062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</p:spTree>
  </p:cSld>
  <p:clrMapOvr>
    <a:masterClrMapping/>
  </p:clrMapOvr>
  <p:transition advTm="5226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SMS / </a:t>
            </a:r>
            <a:r>
              <a:rPr lang="en-US" dirty="0" smtClean="0"/>
              <a:t>e-mail</a:t>
            </a:r>
            <a:r>
              <a:rPr lang="ru-RU" dirty="0" smtClean="0"/>
              <a:t> уведомления</a:t>
            </a:r>
            <a:r>
              <a:rPr lang="ru-RU" dirty="0"/>
              <a:t/>
            </a:r>
            <a:br>
              <a:rPr lang="ru-RU" dirty="0"/>
            </a:br>
            <a:endParaRPr dirty="0"/>
          </a:p>
        </p:txBody>
      </p:sp>
      <p:sp>
        <p:nvSpPr>
          <p:cNvPr id="9219" name="Содержимое 1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4525963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endParaRPr lang="ru-RU" sz="1800" dirty="0" smtClean="0"/>
          </a:p>
          <a:p>
            <a:pPr eaLnBrk="1" hangingPunct="1">
              <a:spcAft>
                <a:spcPts val="600"/>
              </a:spcAft>
            </a:pPr>
            <a:r>
              <a:rPr lang="ru-RU" sz="1800" dirty="0" smtClean="0"/>
              <a:t>Информирование обучаемых по </a:t>
            </a:r>
            <a:r>
              <a:rPr lang="en-US" sz="1800" dirty="0" smtClean="0"/>
              <a:t>sms </a:t>
            </a:r>
            <a:r>
              <a:rPr lang="ru-RU" sz="1800" dirty="0" smtClean="0"/>
              <a:t>или электронной почте.</a:t>
            </a:r>
          </a:p>
          <a:p>
            <a:pPr lvl="1" eaLnBrk="1" hangingPunct="1">
              <a:spcAft>
                <a:spcPts val="600"/>
              </a:spcAft>
            </a:pPr>
            <a:r>
              <a:rPr lang="ru-RU" sz="1800" dirty="0" smtClean="0"/>
              <a:t>Полученные оценки (текущие, итоговые)</a:t>
            </a:r>
          </a:p>
          <a:p>
            <a:pPr lvl="1" eaLnBrk="1" hangingPunct="1">
              <a:spcAft>
                <a:spcPts val="600"/>
              </a:spcAft>
            </a:pPr>
            <a:r>
              <a:rPr lang="ru-RU" sz="1800" dirty="0" smtClean="0"/>
              <a:t>Объявления о собраниях и мероприятиях</a:t>
            </a:r>
          </a:p>
          <a:p>
            <a:pPr lvl="1" eaLnBrk="1" hangingPunct="1">
              <a:spcAft>
                <a:spcPts val="600"/>
              </a:spcAft>
            </a:pPr>
            <a:r>
              <a:rPr lang="ru-RU" sz="1800" dirty="0" smtClean="0"/>
              <a:t>Изменения в расписании занятий.</a:t>
            </a:r>
          </a:p>
          <a:p>
            <a:pPr lvl="1" eaLnBrk="1" hangingPunct="1">
              <a:spcAft>
                <a:spcPts val="600"/>
              </a:spcAft>
            </a:pPr>
            <a:r>
              <a:rPr lang="ru-RU" sz="1800" dirty="0" smtClean="0"/>
              <a:t>И другие возможности.</a:t>
            </a:r>
          </a:p>
        </p:txBody>
      </p:sp>
      <p:grpSp>
        <p:nvGrpSpPr>
          <p:cNvPr id="9220" name="Group 8"/>
          <p:cNvGrpSpPr>
            <a:grpSpLocks/>
          </p:cNvGrpSpPr>
          <p:nvPr/>
        </p:nvGrpSpPr>
        <p:grpSpPr bwMode="auto">
          <a:xfrm>
            <a:off x="3779912" y="2132856"/>
            <a:ext cx="4908550" cy="3122612"/>
            <a:chOff x="2384" y="2024"/>
            <a:chExt cx="3092" cy="1967"/>
          </a:xfrm>
        </p:grpSpPr>
        <p:pic>
          <p:nvPicPr>
            <p:cNvPr id="21506" name="Picture 2" descr="Картинка 16 из 9005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59" y="2024"/>
              <a:ext cx="1417" cy="125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1511" name="Picture 7" descr="Картинка 3 из 40268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92" y="2614"/>
              <a:ext cx="1316" cy="115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1508" name="Picture 4" descr="Картинка 58 из 64000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384" y="3022"/>
              <a:ext cx="1452" cy="96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</p:cSld>
  <p:clrMapOvr>
    <a:masterClrMapping/>
  </p:clrMapOvr>
  <p:transition advTm="507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9900" y="261938"/>
            <a:ext cx="8229600" cy="1143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t>Электронная библиотека</a:t>
            </a:r>
          </a:p>
        </p:txBody>
      </p:sp>
      <p:pic>
        <p:nvPicPr>
          <p:cNvPr id="4" name="Picture 10" descr="D:\3. Министерство образования\Продвижение\0. Презентации\2. Электронная библиотека\Картики Электронная библиотека\Новый_дизайн\autorized.jpg"/>
          <p:cNvPicPr>
            <a:picLocks noChangeAspect="1" noChangeArrowheads="1"/>
          </p:cNvPicPr>
          <p:nvPr/>
        </p:nvPicPr>
        <p:blipFill>
          <a:blip r:embed="rId2" cstate="print"/>
          <a:srcRect b="10641"/>
          <a:stretch>
            <a:fillRect/>
          </a:stretch>
        </p:blipFill>
        <p:spPr bwMode="auto">
          <a:xfrm>
            <a:off x="395288" y="1947863"/>
            <a:ext cx="3462337" cy="24172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3929063" y="1125538"/>
            <a:ext cx="5000625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3525" indent="-263525">
              <a:spcAft>
                <a:spcPts val="1200"/>
              </a:spcAft>
              <a:buFont typeface="Arial" charset="0"/>
              <a:buChar char="•"/>
            </a:pPr>
            <a:r>
              <a:rPr lang="ru-RU" dirty="0">
                <a:latin typeface="Calibri" pitchFamily="34" charset="0"/>
              </a:rPr>
              <a:t> Можно наполнять самостоятельно</a:t>
            </a:r>
          </a:p>
          <a:p>
            <a:pPr marL="263525" indent="-263525">
              <a:spcAft>
                <a:spcPts val="1200"/>
              </a:spcAft>
              <a:buFont typeface="Arial" charset="0"/>
              <a:buChar char="•"/>
            </a:pPr>
            <a:r>
              <a:rPr lang="ru-RU" dirty="0">
                <a:latin typeface="Calibri" pitchFamily="34" charset="0"/>
              </a:rPr>
              <a:t> Можно размещать:</a:t>
            </a:r>
          </a:p>
          <a:p>
            <a:pPr marL="357188" lvl="1">
              <a:spcAft>
                <a:spcPts val="1200"/>
              </a:spcAft>
            </a:pPr>
            <a:r>
              <a:rPr lang="ru-RU" dirty="0">
                <a:latin typeface="Calibri" pitchFamily="34" charset="0"/>
              </a:rPr>
              <a:t>- </a:t>
            </a:r>
            <a:r>
              <a:rPr lang="ru-RU" dirty="0" smtClean="0">
                <a:latin typeface="Calibri" pitchFamily="34" charset="0"/>
              </a:rPr>
              <a:t>Электронны</a:t>
            </a:r>
            <a:r>
              <a:rPr lang="ru-RU" dirty="0">
                <a:latin typeface="Calibri" pitchFamily="34" charset="0"/>
              </a:rPr>
              <a:t>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>
                <a:latin typeface="Calibri" pitchFamily="34" charset="0"/>
              </a:rPr>
              <a:t>образы книг (</a:t>
            </a:r>
            <a:r>
              <a:rPr lang="en-US" dirty="0">
                <a:latin typeface="Calibri" pitchFamily="34" charset="0"/>
              </a:rPr>
              <a:t>DOC, PDF, JPEG)</a:t>
            </a:r>
          </a:p>
          <a:p>
            <a:pPr marL="357188" lvl="1">
              <a:spcAft>
                <a:spcPts val="1200"/>
              </a:spcAft>
            </a:pPr>
            <a:r>
              <a:rPr lang="ru-RU" dirty="0">
                <a:latin typeface="Calibri" pitchFamily="34" charset="0"/>
              </a:rPr>
              <a:t>- Презентации (</a:t>
            </a:r>
            <a:r>
              <a:rPr lang="en-US" dirty="0">
                <a:latin typeface="Calibri" pitchFamily="34" charset="0"/>
              </a:rPr>
              <a:t>PPT)</a:t>
            </a:r>
          </a:p>
          <a:p>
            <a:pPr marL="357188" lvl="1">
              <a:spcAft>
                <a:spcPts val="1200"/>
              </a:spcAft>
            </a:pPr>
            <a:r>
              <a:rPr lang="ru-RU" dirty="0">
                <a:latin typeface="Calibri" pitchFamily="34" charset="0"/>
              </a:rPr>
              <a:t>- Видео-файлы (</a:t>
            </a:r>
            <a:r>
              <a:rPr lang="en-US" dirty="0">
                <a:latin typeface="Calibri" pitchFamily="34" charset="0"/>
              </a:rPr>
              <a:t>AVI, MP4)</a:t>
            </a:r>
          </a:p>
          <a:p>
            <a:pPr marL="357188" lvl="1">
              <a:spcAft>
                <a:spcPts val="1200"/>
              </a:spcAft>
            </a:pPr>
            <a:r>
              <a:rPr lang="ru-RU" dirty="0">
                <a:latin typeface="Calibri" pitchFamily="34" charset="0"/>
              </a:rPr>
              <a:t>- Аудио-файлы (</a:t>
            </a:r>
            <a:r>
              <a:rPr lang="en-US" dirty="0">
                <a:latin typeface="Calibri" pitchFamily="34" charset="0"/>
              </a:rPr>
              <a:t>MP3)</a:t>
            </a:r>
            <a:endParaRPr lang="ru-RU" dirty="0">
              <a:latin typeface="Calibri" pitchFamily="34" charset="0"/>
            </a:endParaRPr>
          </a:p>
          <a:p>
            <a:pPr marL="263525" indent="-263525">
              <a:spcAft>
                <a:spcPts val="1200"/>
              </a:spcAft>
              <a:buFont typeface="Arial" charset="0"/>
              <a:buChar char="•"/>
            </a:pPr>
            <a:r>
              <a:rPr lang="ru-RU" dirty="0">
                <a:latin typeface="Calibri" pitchFamily="34" charset="0"/>
              </a:rPr>
              <a:t> Работает на любой операционной системе</a:t>
            </a:r>
          </a:p>
          <a:p>
            <a:pPr marL="263525" indent="-263525">
              <a:spcAft>
                <a:spcPts val="1200"/>
              </a:spcAft>
              <a:buFont typeface="Arial" charset="0"/>
              <a:buChar char="•"/>
            </a:pPr>
            <a:r>
              <a:rPr lang="ru-RU" dirty="0">
                <a:latin typeface="Calibri" pitchFamily="34" charset="0"/>
              </a:rPr>
              <a:t> Работает со всеми распространенными </a:t>
            </a:r>
            <a:r>
              <a:rPr lang="en-US" dirty="0">
                <a:latin typeface="Calibri" pitchFamily="34" charset="0"/>
              </a:rPr>
              <a:t>WEB-</a:t>
            </a:r>
            <a:r>
              <a:rPr lang="ru-RU" dirty="0">
                <a:latin typeface="Calibri" pitchFamily="34" charset="0"/>
              </a:rPr>
              <a:t>браузерами</a:t>
            </a:r>
          </a:p>
          <a:p>
            <a:pPr marL="263525" indent="-263525">
              <a:spcAft>
                <a:spcPts val="1200"/>
              </a:spcAft>
              <a:buFont typeface="Arial" charset="0"/>
              <a:buChar char="•"/>
            </a:pPr>
            <a:r>
              <a:rPr lang="ru-RU" dirty="0">
                <a:latin typeface="Calibri" pitchFamily="34" charset="0"/>
              </a:rPr>
              <a:t> Можно подключаться к коммерческим и некоммерческим библиотекам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29694" y="1142984"/>
            <a:ext cx="4428586" cy="2900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>
              <a:lnSpc>
                <a:spcPts val="19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Устанавливается в холле учебного корпуса или общежития и позволяет  учащимся и родителям получить доступ к общей информации об учебном процессе: </a:t>
            </a:r>
          </a:p>
          <a:p>
            <a:pPr lvl="1">
              <a:lnSpc>
                <a:spcPts val="1900"/>
              </a:lnSpc>
              <a:spcAft>
                <a:spcPts val="1200"/>
              </a:spcAft>
            </a:pPr>
            <a:r>
              <a:rPr lang="ru-RU" sz="1600" dirty="0" smtClean="0">
                <a:latin typeface="Calibri" pitchFamily="34" charset="0"/>
                <a:cs typeface="Calibri" pitchFamily="34" charset="0"/>
              </a:rPr>
              <a:t>- расписание основного и дополнительного образования</a:t>
            </a:r>
          </a:p>
          <a:p>
            <a:pPr lvl="1">
              <a:lnSpc>
                <a:spcPts val="1900"/>
              </a:lnSpc>
              <a:spcAft>
                <a:spcPts val="1200"/>
              </a:spcAft>
            </a:pPr>
            <a:r>
              <a:rPr lang="ru-RU" sz="1600" dirty="0" smtClean="0">
                <a:latin typeface="Calibri" pitchFamily="34" charset="0"/>
                <a:cs typeface="Calibri" pitchFamily="34" charset="0"/>
              </a:rPr>
              <a:t>- электронный дневник</a:t>
            </a:r>
          </a:p>
          <a:p>
            <a:pPr lvl="1">
              <a:lnSpc>
                <a:spcPts val="1900"/>
              </a:lnSpc>
              <a:spcAft>
                <a:spcPts val="1200"/>
              </a:spcAft>
            </a:pPr>
            <a:r>
              <a:rPr lang="ru-RU" sz="1600" dirty="0" smtClean="0">
                <a:latin typeface="Calibri" pitchFamily="34" charset="0"/>
                <a:cs typeface="Calibri" pitchFamily="34" charset="0"/>
              </a:rPr>
              <a:t>- объявления и план мероприятий</a:t>
            </a:r>
          </a:p>
          <a:p>
            <a:pPr lvl="1">
              <a:lnSpc>
                <a:spcPts val="1900"/>
              </a:lnSpc>
              <a:spcAft>
                <a:spcPts val="1200"/>
              </a:spcAft>
            </a:pPr>
            <a:r>
              <a:rPr lang="ru-RU" sz="1600" dirty="0" smtClean="0">
                <a:latin typeface="Calibri" pitchFamily="34" charset="0"/>
                <a:cs typeface="Calibri" pitchFamily="34" charset="0"/>
              </a:rPr>
              <a:t>- меню столовой</a:t>
            </a:r>
          </a:p>
        </p:txBody>
      </p:sp>
      <p:grpSp>
        <p:nvGrpSpPr>
          <p:cNvPr id="2" name="Группа 9"/>
          <p:cNvGrpSpPr/>
          <p:nvPr/>
        </p:nvGrpSpPr>
        <p:grpSpPr>
          <a:xfrm>
            <a:off x="381607" y="1382274"/>
            <a:ext cx="1598106" cy="2618230"/>
            <a:chOff x="71406" y="1928803"/>
            <a:chExt cx="1598106" cy="2618230"/>
          </a:xfrm>
        </p:grpSpPr>
        <p:pic>
          <p:nvPicPr>
            <p:cNvPr id="8" name="Рисунок 7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71406" y="1928803"/>
              <a:ext cx="1102599" cy="2618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Стрелка вправо 8"/>
            <p:cNvSpPr/>
            <p:nvPr/>
          </p:nvSpPr>
          <p:spPr>
            <a:xfrm>
              <a:off x="1102568" y="2175329"/>
              <a:ext cx="566944" cy="502782"/>
            </a:xfrm>
            <a:prstGeom prst="rightArrow">
              <a:avLst/>
            </a:prstGeom>
            <a:solidFill>
              <a:srgbClr val="92D05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t>Электронный информационный киоск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4429978"/>
            <a:ext cx="8358246" cy="1618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indent="-185738">
              <a:lnSpc>
                <a:spcPts val="19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Управление осуществляется рукой посредством сенсорного экрана управления</a:t>
            </a:r>
          </a:p>
          <a:p>
            <a:pPr marL="185738" indent="-185738">
              <a:lnSpc>
                <a:spcPts val="19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ru-RU" sz="1600" dirty="0" smtClean="0">
                <a:latin typeface="Calibri" pitchFamily="34" charset="0"/>
                <a:cs typeface="Calibri" pitchFamily="34" charset="0"/>
              </a:rPr>
              <a:t> Данные на киоск попадают автоматически из базы данных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LMS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Школа</a:t>
            </a:r>
          </a:p>
          <a:p>
            <a:pPr marL="185738" indent="-185738">
              <a:lnSpc>
                <a:spcPts val="19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ru-RU" sz="1600" dirty="0" smtClean="0">
                <a:latin typeface="Calibri" pitchFamily="34" charset="0"/>
                <a:cs typeface="Calibri" pitchFamily="34" charset="0"/>
              </a:rPr>
              <a:t> Информационный киоск решает проблему отсутствия домашнего интернета  у родителей в сельских поселениях – доступ к электронному дневнику может быть так же обеспечен через информационный киоск</a:t>
            </a:r>
          </a:p>
        </p:txBody>
      </p:sp>
      <p:pic>
        <p:nvPicPr>
          <p:cNvPr id="10" name="Picture 2" descr="C:\Users\yatkevich\AppData\Local\Microsoft\Windows\Temporary Internet Files\Content.Outlook\U8H2EA21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826" y="1382274"/>
            <a:ext cx="24447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4432300" y="1344613"/>
            <a:ext cx="4460875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5738" indent="-185738">
              <a:spcAft>
                <a:spcPts val="1800"/>
              </a:spcAft>
              <a:buFont typeface="Arial" charset="0"/>
              <a:buChar char="•"/>
            </a:pPr>
            <a:r>
              <a:rPr lang="ru-RU" sz="1600" dirty="0">
                <a:latin typeface="Calibri" pitchFamily="34" charset="0"/>
              </a:rPr>
              <a:t> Шаблон содержит </a:t>
            </a:r>
            <a:r>
              <a:rPr lang="ru-RU" sz="1600" dirty="0" err="1">
                <a:latin typeface="Calibri" pitchFamily="34" charset="0"/>
              </a:rPr>
              <a:t>преднастроенную</a:t>
            </a:r>
            <a:r>
              <a:rPr lang="ru-RU" sz="1600" dirty="0">
                <a:latin typeface="Calibri" pitchFamily="34" charset="0"/>
              </a:rPr>
              <a:t> структуру разделов сайта, а </a:t>
            </a:r>
            <a:r>
              <a:rPr lang="ru-RU" sz="1600" dirty="0" smtClean="0">
                <a:latin typeface="Calibri" pitchFamily="34" charset="0"/>
              </a:rPr>
              <a:t>также </a:t>
            </a:r>
            <a:r>
              <a:rPr lang="ru-RU" sz="1600" dirty="0">
                <a:latin typeface="Calibri" pitchFamily="34" charset="0"/>
              </a:rPr>
              <a:t>панель управления наполнением сайта и изменения элементов дизайна (цветов, логотипов, иллюстраций</a:t>
            </a:r>
            <a:r>
              <a:rPr lang="ru-RU" sz="1600" dirty="0" smtClean="0">
                <a:latin typeface="Calibri" pitchFamily="34" charset="0"/>
              </a:rPr>
              <a:t>).</a:t>
            </a:r>
            <a:endParaRPr lang="ru-RU" sz="1600" dirty="0">
              <a:latin typeface="Calibri" pitchFamily="34" charset="0"/>
            </a:endParaRPr>
          </a:p>
          <a:p>
            <a:pPr marL="185738" indent="-185738">
              <a:spcAft>
                <a:spcPts val="1800"/>
              </a:spcAft>
              <a:buFont typeface="Arial" charset="0"/>
              <a:buChar char="•"/>
            </a:pPr>
            <a:r>
              <a:rPr lang="ru-RU" sz="1600" dirty="0">
                <a:latin typeface="Calibri" pitchFamily="34" charset="0"/>
              </a:rPr>
              <a:t> Функциональные возможности сайта позволяют размещать  текстовые страницы, динамическую новостную ленту, вести </a:t>
            </a:r>
            <a:r>
              <a:rPr lang="ru-RU" sz="1600" dirty="0" smtClean="0">
                <a:latin typeface="Calibri" pitchFamily="34" charset="0"/>
              </a:rPr>
              <a:t>фото и видео-галерею</a:t>
            </a:r>
            <a:r>
              <a:rPr lang="ru-RU" sz="1600" dirty="0">
                <a:latin typeface="Calibri" pitchFamily="34" charset="0"/>
              </a:rPr>
              <a:t>, осуществлять прием заявлений на поступление в электронной форме, предоставлять доступ к </a:t>
            </a:r>
            <a:r>
              <a:rPr lang="ru-RU" sz="1600" dirty="0" smtClean="0">
                <a:latin typeface="Calibri" pitchFamily="34" charset="0"/>
              </a:rPr>
              <a:t>личному кабинету  обучаемого (преподавателя).</a:t>
            </a:r>
            <a:endParaRPr lang="ru-RU" sz="1600" dirty="0">
              <a:latin typeface="Calibri" pitchFamily="34" charset="0"/>
            </a:endParaRPr>
          </a:p>
          <a:p>
            <a:pPr marL="185738" indent="-185738">
              <a:spcAft>
                <a:spcPts val="1800"/>
              </a:spcAft>
              <a:buFont typeface="Arial" charset="0"/>
              <a:buChar char="•"/>
            </a:pPr>
            <a:r>
              <a:rPr lang="ru-RU" sz="1600" dirty="0">
                <a:latin typeface="Calibri" pitchFamily="34" charset="0"/>
              </a:rPr>
              <a:t> Длительность запуска до 2 недель с учетом полного наполнения информационным </a:t>
            </a:r>
            <a:r>
              <a:rPr lang="ru-RU" sz="1600" dirty="0" smtClean="0">
                <a:latin typeface="Calibri" pitchFamily="34" charset="0"/>
              </a:rPr>
              <a:t>содержанием.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9900" y="261938"/>
            <a:ext cx="8229600" cy="1143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WEB-</a:t>
            </a:r>
            <a:r>
              <a:rPr lang="ru-RU" dirty="0" smtClean="0"/>
              <a:t>портал школы</a:t>
            </a:r>
            <a:br>
              <a:rPr lang="ru-RU" dirty="0" smtClean="0"/>
            </a:br>
            <a:r>
              <a:rPr lang="ru-RU" dirty="0" smtClean="0"/>
              <a:t>с доступом к системе управления обучением</a:t>
            </a:r>
            <a:endParaRPr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31498" t="27964" r="32530" b="30872"/>
          <a:stretch/>
        </p:blipFill>
        <p:spPr bwMode="auto">
          <a:xfrm>
            <a:off x="385664" y="1484784"/>
            <a:ext cx="3682280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LMS </a:t>
            </a:r>
            <a:r>
              <a:rPr lang="ru-RU" sz="2000" dirty="0" smtClean="0"/>
              <a:t>Школа</a:t>
            </a:r>
            <a:r>
              <a:rPr sz="2000" dirty="0" smtClean="0"/>
              <a:t> </a:t>
            </a:r>
            <a:r>
              <a:rPr lang="ru-RU" sz="2000" dirty="0" smtClean="0"/>
              <a:t>– мультиплатформенное </a:t>
            </a:r>
            <a:r>
              <a:rPr lang="ru-RU" sz="2000" dirty="0"/>
              <a:t>решение</a:t>
            </a:r>
            <a:r>
              <a:rPr sz="2000" dirty="0" smtClean="0"/>
              <a:t> </a:t>
            </a:r>
            <a:endParaRPr lang="ru-RU" sz="2000" dirty="0"/>
          </a:p>
        </p:txBody>
      </p:sp>
      <p:grpSp>
        <p:nvGrpSpPr>
          <p:cNvPr id="23" name="Группа 22"/>
          <p:cNvGrpSpPr/>
          <p:nvPr/>
        </p:nvGrpSpPr>
        <p:grpSpPr>
          <a:xfrm>
            <a:off x="285720" y="1340768"/>
            <a:ext cx="8715404" cy="4079743"/>
            <a:chOff x="428596" y="1697958"/>
            <a:chExt cx="8715404" cy="4079743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2410620" y="4214818"/>
              <a:ext cx="1571636" cy="1300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434956" y="3857628"/>
              <a:ext cx="1571636" cy="104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7500958" y="2836429"/>
              <a:ext cx="1143008" cy="2000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2698652" y="1697958"/>
              <a:ext cx="785818" cy="1035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428596" y="2285992"/>
              <a:ext cx="1428760" cy="952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10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4037355" y="4214818"/>
              <a:ext cx="1287635" cy="1042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500034" y="3357562"/>
              <a:ext cx="15716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Стационарное рабочее место </a:t>
              </a:r>
              <a:endParaRPr lang="ru-RU" sz="12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53496" y="5500702"/>
              <a:ext cx="17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Электронная почта</a:t>
              </a:r>
              <a:endParaRPr lang="ru-RU" sz="12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08859" y="5357826"/>
              <a:ext cx="7143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SMS</a:t>
              </a:r>
              <a:endParaRPr lang="ru-RU" sz="12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92146" y="5000636"/>
              <a:ext cx="17145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Приложения для планшетных ПК</a:t>
              </a:r>
              <a:endParaRPr lang="ru-RU" sz="12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29520" y="4836693"/>
              <a:ext cx="17144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Информационный киоск</a:t>
              </a:r>
              <a:endParaRPr lang="ru-RU" sz="12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55338" y="1753436"/>
              <a:ext cx="33575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/>
                <a:t>Центральный сервер</a:t>
              </a:r>
            </a:p>
          </p:txBody>
        </p:sp>
        <p:cxnSp>
          <p:nvCxnSpPr>
            <p:cNvPr id="17" name="Прямая со стрелкой 16"/>
            <p:cNvCxnSpPr>
              <a:stCxn id="8" idx="2"/>
            </p:cNvCxnSpPr>
            <p:nvPr/>
          </p:nvCxnSpPr>
          <p:spPr>
            <a:xfrm flipH="1">
              <a:off x="2194596" y="2733022"/>
              <a:ext cx="896965" cy="1367447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>
              <a:stCxn id="8" idx="2"/>
              <a:endCxn id="5" idx="0"/>
            </p:cNvCxnSpPr>
            <p:nvPr/>
          </p:nvCxnSpPr>
          <p:spPr>
            <a:xfrm>
              <a:off x="3091561" y="2733022"/>
              <a:ext cx="104877" cy="1481796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>
              <a:stCxn id="8" idx="2"/>
            </p:cNvCxnSpPr>
            <p:nvPr/>
          </p:nvCxnSpPr>
          <p:spPr>
            <a:xfrm>
              <a:off x="3091561" y="2733022"/>
              <a:ext cx="1158400" cy="1485218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>
              <a:stCxn id="8" idx="2"/>
              <a:endCxn id="6" idx="0"/>
            </p:cNvCxnSpPr>
            <p:nvPr/>
          </p:nvCxnSpPr>
          <p:spPr>
            <a:xfrm>
              <a:off x="3091561" y="2733022"/>
              <a:ext cx="3129213" cy="1124606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>
              <a:stCxn id="8" idx="2"/>
            </p:cNvCxnSpPr>
            <p:nvPr/>
          </p:nvCxnSpPr>
          <p:spPr>
            <a:xfrm>
              <a:off x="3091561" y="2733022"/>
              <a:ext cx="4359619" cy="909152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>
              <a:stCxn id="8" idx="2"/>
            </p:cNvCxnSpPr>
            <p:nvPr/>
          </p:nvCxnSpPr>
          <p:spPr>
            <a:xfrm flipH="1">
              <a:off x="1834556" y="2733022"/>
              <a:ext cx="1257005" cy="333090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642910" y="5286388"/>
              <a:ext cx="17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Web </a:t>
              </a:r>
              <a:r>
                <a:rPr lang="ru-RU" sz="1200" b="1" dirty="0" smtClean="0"/>
                <a:t>портал школы</a:t>
              </a:r>
            </a:p>
          </p:txBody>
        </p:sp>
        <p:cxnSp>
          <p:nvCxnSpPr>
            <p:cNvPr id="34" name="Прямая со стрелкой 33"/>
            <p:cNvCxnSpPr>
              <a:stCxn id="8" idx="2"/>
            </p:cNvCxnSpPr>
            <p:nvPr/>
          </p:nvCxnSpPr>
          <p:spPr>
            <a:xfrm flipV="1">
              <a:off x="3091561" y="2184118"/>
              <a:ext cx="3351507" cy="548904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3717032"/>
            <a:ext cx="1207222" cy="11046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Изображение 2" descr="портал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692696"/>
            <a:ext cx="1600200" cy="1498600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5652120" y="2060848"/>
            <a:ext cx="273630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dirty="0" smtClean="0">
                <a:latin typeface="Arial"/>
                <a:cs typeface="Arial"/>
              </a:rPr>
              <a:t>Портал Департамента  образования</a:t>
            </a:r>
            <a:endParaRPr lang="ru-RU" sz="12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339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7052</TotalTime>
  <Words>1364</Words>
  <Application>Microsoft Office PowerPoint</Application>
  <PresentationFormat>Экран (4:3)</PresentationFormat>
  <Paragraphs>222</Paragraphs>
  <Slides>35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35</vt:i4>
      </vt:variant>
    </vt:vector>
  </HeadingPairs>
  <TitlesOfParts>
    <vt:vector size="38" baseType="lpstr">
      <vt:lpstr>1_Тема Office</vt:lpstr>
      <vt:lpstr>2_Тема Office</vt:lpstr>
      <vt:lpstr>3_Тема Office</vt:lpstr>
      <vt:lpstr>Презентация PowerPoint</vt:lpstr>
      <vt:lpstr>Система управления обучением LMS Школа</vt:lpstr>
      <vt:lpstr>Дополнительные возможности LMS Школа</vt:lpstr>
      <vt:lpstr>Функциональные возможности мобильного приложения системы управления обучением</vt:lpstr>
      <vt:lpstr>SMS / e-mail уведомления </vt:lpstr>
      <vt:lpstr>Электронная библиотека</vt:lpstr>
      <vt:lpstr>Электронный информационный киоск</vt:lpstr>
      <vt:lpstr>WEB-портал школы с доступом к системе управления обучением</vt:lpstr>
      <vt:lpstr>LMS Школа – мультиплатформенное решение </vt:lpstr>
      <vt:lpstr>Интеграция с государственными услугами</vt:lpstr>
      <vt:lpstr>Реализация для Департамента образования</vt:lpstr>
      <vt:lpstr>Централизованная отчётность</vt:lpstr>
      <vt:lpstr>Централизованная отчётность                         Типы отчётов</vt:lpstr>
      <vt:lpstr>Централизованная отчётность в LMS школа Редактируемые отчётные формы </vt:lpstr>
      <vt:lpstr>Централизованная отчётность в LMS Школа  Отчёт по кадровому составу</vt:lpstr>
      <vt:lpstr>Централизованная отчётность в LMS Школа  Отчёт о зачисленных </vt:lpstr>
      <vt:lpstr>Централизованная отчётность в LMS Школа  Отчёт по выпускникам</vt:lpstr>
      <vt:lpstr>Централизованная отчётность в LMS Школа Анализ успеваемости</vt:lpstr>
      <vt:lpstr>Централизованная отчётность в LMS Школа  Отчёт по социальному составу</vt:lpstr>
      <vt:lpstr>Централизованная отчётность в LMS Школа : Интегральные показатели</vt:lpstr>
      <vt:lpstr>Система дистанционного обучения LMS Школа</vt:lpstr>
      <vt:lpstr>Система дистанционного обучения LMS Школа</vt:lpstr>
      <vt:lpstr>Система дистанционного обучения LMS Школа</vt:lpstr>
      <vt:lpstr>Система дистанционного обучения LMS Школа</vt:lpstr>
      <vt:lpstr>Личное дело учащегося</vt:lpstr>
      <vt:lpstr>Автоматический конструктор расписания</vt:lpstr>
      <vt:lpstr>Индивидуальное и дополнительное      расписание учащегося</vt:lpstr>
      <vt:lpstr>Электронный дневник учащегося</vt:lpstr>
      <vt:lpstr>Электронный классный журнал</vt:lpstr>
      <vt:lpstr>Электронный классный журнал</vt:lpstr>
      <vt:lpstr>Электронный классный журнал</vt:lpstr>
      <vt:lpstr>LMS Школа - Примеры внедрения</vt:lpstr>
      <vt:lpstr>О компании НИНТЕГРА</vt:lpstr>
      <vt:lpstr>Компетенции компании</vt:lpstr>
      <vt:lpstr>Будем рады сотрудничеству!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 Ефремов</dc:creator>
  <cp:lastModifiedBy>Яткевич Станислава</cp:lastModifiedBy>
  <cp:revision>350</cp:revision>
  <cp:lastPrinted>2013-02-25T15:34:36Z</cp:lastPrinted>
  <dcterms:created xsi:type="dcterms:W3CDTF">2010-11-16T10:01:41Z</dcterms:created>
  <dcterms:modified xsi:type="dcterms:W3CDTF">2013-04-30T11:39:53Z</dcterms:modified>
</cp:coreProperties>
</file>