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61" r:id="rId4"/>
    <p:sldId id="263" r:id="rId5"/>
    <p:sldId id="281" r:id="rId6"/>
    <p:sldId id="282" r:id="rId7"/>
    <p:sldId id="280" r:id="rId8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FF"/>
    <a:srgbClr val="FF0000"/>
    <a:srgbClr val="CC66FF"/>
    <a:srgbClr val="CC99FF"/>
    <a:srgbClr val="82EF57"/>
    <a:srgbClr val="990033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41" autoAdjust="0"/>
    <p:restoredTop sz="94228" autoAdjust="0"/>
  </p:normalViewPr>
  <p:slideViewPr>
    <p:cSldViewPr>
      <p:cViewPr varScale="1">
        <p:scale>
          <a:sx n="85" d="100"/>
          <a:sy n="85" d="100"/>
        </p:scale>
        <p:origin x="-96" y="-258"/>
      </p:cViewPr>
      <p:guideLst>
        <p:guide orient="horz" pos="4200"/>
        <p:guide orient="horz" pos="3974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8406D-D8E0-46D6-813D-A5215AD12343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3393-0A44-4D7B-B7BD-84A2F0C525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8406D-D8E0-46D6-813D-A5215AD12343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3393-0A44-4D7B-B7BD-84A2F0C525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8406D-D8E0-46D6-813D-A5215AD12343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3393-0A44-4D7B-B7BD-84A2F0C525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8406D-D8E0-46D6-813D-A5215AD12343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3393-0A44-4D7B-B7BD-84A2F0C525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8406D-D8E0-46D6-813D-A5215AD12343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3393-0A44-4D7B-B7BD-84A2F0C525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2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2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8406D-D8E0-46D6-813D-A5215AD12343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3393-0A44-4D7B-B7BD-84A2F0C525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4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3" y="1535114"/>
            <a:ext cx="437859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8406D-D8E0-46D6-813D-A5215AD12343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3393-0A44-4D7B-B7BD-84A2F0C525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8406D-D8E0-46D6-813D-A5215AD12343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3393-0A44-4D7B-B7BD-84A2F0C525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8406D-D8E0-46D6-813D-A5215AD12343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3393-0A44-4D7B-B7BD-84A2F0C525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3" y="273050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3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8406D-D8E0-46D6-813D-A5215AD12343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3393-0A44-4D7B-B7BD-84A2F0C525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8406D-D8E0-46D6-813D-A5215AD12343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3393-0A44-4D7B-B7BD-84A2F0C525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8406D-D8E0-46D6-813D-A5215AD12343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43393-0A44-4D7B-B7BD-84A2F0C525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286561"/>
            <a:ext cx="9906000" cy="2726615"/>
          </a:xfrm>
          <a:prstGeom prst="roundRect">
            <a:avLst>
              <a:gd name="adj" fmla="val 0"/>
            </a:avLst>
          </a:prstGeom>
          <a:noFill/>
          <a:ln w="28575">
            <a:noFill/>
          </a:ln>
          <a:effectLst>
            <a:outerShdw blurRad="50800" dist="38100" dir="5760000" sx="35000" sy="35000" algn="tl" rotWithShape="0">
              <a:srgbClr val="000000">
                <a:alpha val="84000"/>
              </a:srgbClr>
            </a:outerShdw>
          </a:effectLst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>
            <a:noAutofit/>
          </a:bodyPr>
          <a:lstStyle/>
          <a:p>
            <a:r>
              <a:rPr lang="ru-RU" sz="3200" b="1" kern="3000" dirty="0" smtClean="0">
                <a:ln w="17780" cmpd="sng">
                  <a:noFill/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  <a:cs typeface="Georgia"/>
              </a:rPr>
              <a:t>Комплекс регистрации </a:t>
            </a:r>
            <a:br>
              <a:rPr lang="ru-RU" sz="3200" b="1" kern="3000" dirty="0" smtClean="0">
                <a:ln w="17780" cmpd="sng">
                  <a:noFill/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  <a:cs typeface="Georgia"/>
              </a:rPr>
            </a:br>
            <a:r>
              <a:rPr lang="ru-RU" sz="3200" b="1" kern="3000" dirty="0" smtClean="0">
                <a:ln w="17780" cmpd="sng">
                  <a:noFill/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  <a:cs typeface="Georgia"/>
              </a:rPr>
              <a:t>посетителей и заказа </a:t>
            </a:r>
            <a:br>
              <a:rPr lang="ru-RU" sz="3200" b="1" kern="3000" dirty="0" smtClean="0">
                <a:ln w="17780" cmpd="sng">
                  <a:noFill/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  <a:cs typeface="Georgia"/>
              </a:rPr>
            </a:br>
            <a:r>
              <a:rPr lang="ru-RU" sz="3200" b="1" kern="3000" dirty="0" smtClean="0">
                <a:ln w="17780" cmpd="sng">
                  <a:noFill/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  <a:cs typeface="Georgia"/>
              </a:rPr>
              <a:t>разовых пропусков</a:t>
            </a:r>
            <a:r>
              <a:rPr lang="ru-RU" sz="3200" b="1" kern="300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Georgia"/>
                <a:cs typeface="Georgia"/>
              </a:rPr>
              <a:t/>
            </a:r>
            <a:br>
              <a:rPr lang="ru-RU" sz="3200" b="1" kern="300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Georgia"/>
                <a:cs typeface="Georgia"/>
              </a:rPr>
            </a:br>
            <a:endParaRPr lang="ru-RU" sz="3200" b="1" kern="300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Georgia"/>
              <a:cs typeface="Georgia"/>
            </a:endParaRPr>
          </a:p>
        </p:txBody>
      </p:sp>
      <p:pic>
        <p:nvPicPr>
          <p:cNvPr id="5" name="Рисунок 4"/>
          <p:cNvPicPr/>
          <p:nvPr/>
        </p:nvPicPr>
        <p:blipFill rotWithShape="1">
          <a:blip r:embed="rId2"/>
          <a:srcRect l="37225" t="33557" r="43626" b="59508"/>
          <a:stretch/>
        </p:blipFill>
        <p:spPr bwMode="auto">
          <a:xfrm>
            <a:off x="1064568" y="260648"/>
            <a:ext cx="3045460" cy="8820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124744"/>
            <a:ext cx="9906000" cy="4968552"/>
          </a:xfrm>
          <a:prstGeom prst="rect">
            <a:avLst/>
          </a:prstGeom>
          <a:solidFill>
            <a:schemeClr val="bg1">
              <a:alpha val="69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183445" y="44624"/>
            <a:ext cx="9539111" cy="936104"/>
            <a:chOff x="857224" y="2220399"/>
            <a:chExt cx="7429552" cy="1393040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857224" y="2398993"/>
              <a:ext cx="7429552" cy="1214446"/>
            </a:xfrm>
            <a:prstGeom prst="roundRect">
              <a:avLst>
                <a:gd name="adj" fmla="val 8967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857224" y="2220399"/>
              <a:ext cx="7429552" cy="900118"/>
            </a:xfrm>
            <a:custGeom>
              <a:avLst/>
              <a:gdLst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671526"/>
                <a:gd name="connsiteX1" fmla="*/ 24412 w 7429552"/>
                <a:gd name="connsiteY1" fmla="*/ 24411 h 671526"/>
                <a:gd name="connsiteX2" fmla="*/ 83347 w 7429552"/>
                <a:gd name="connsiteY2" fmla="*/ 0 h 671526"/>
                <a:gd name="connsiteX3" fmla="*/ 7346206 w 7429552"/>
                <a:gd name="connsiteY3" fmla="*/ 0 h 671526"/>
                <a:gd name="connsiteX4" fmla="*/ 7405141 w 7429552"/>
                <a:gd name="connsiteY4" fmla="*/ 24412 h 671526"/>
                <a:gd name="connsiteX5" fmla="*/ 7429552 w 7429552"/>
                <a:gd name="connsiteY5" fmla="*/ 83347 h 671526"/>
                <a:gd name="connsiteX6" fmla="*/ 7429552 w 7429552"/>
                <a:gd name="connsiteY6" fmla="*/ 416720 h 671526"/>
                <a:gd name="connsiteX7" fmla="*/ 7405141 w 7429552"/>
                <a:gd name="connsiteY7" fmla="*/ 475655 h 671526"/>
                <a:gd name="connsiteX8" fmla="*/ 7346206 w 7429552"/>
                <a:gd name="connsiteY8" fmla="*/ 500066 h 671526"/>
                <a:gd name="connsiteX9" fmla="*/ 83346 w 7429552"/>
                <a:gd name="connsiteY9" fmla="*/ 500066 h 671526"/>
                <a:gd name="connsiteX10" fmla="*/ 24411 w 7429552"/>
                <a:gd name="connsiteY10" fmla="*/ 475654 h 671526"/>
                <a:gd name="connsiteX11" fmla="*/ 0 w 7429552"/>
                <a:gd name="connsiteY11" fmla="*/ 416719 h 671526"/>
                <a:gd name="connsiteX12" fmla="*/ 0 w 7429552"/>
                <a:gd name="connsiteY12" fmla="*/ 83346 h 671526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429552" h="828680">
                  <a:moveTo>
                    <a:pt x="0" y="240500"/>
                  </a:moveTo>
                  <a:cubicBezTo>
                    <a:pt x="0" y="218395"/>
                    <a:pt x="8781" y="197196"/>
                    <a:pt x="24412" y="181565"/>
                  </a:cubicBezTo>
                  <a:cubicBezTo>
                    <a:pt x="40042" y="165935"/>
                    <a:pt x="61242" y="157154"/>
                    <a:pt x="83347" y="157154"/>
                  </a:cubicBezTo>
                  <a:lnTo>
                    <a:pt x="7346206" y="157154"/>
                  </a:lnTo>
                  <a:cubicBezTo>
                    <a:pt x="7368311" y="157154"/>
                    <a:pt x="7389510" y="165935"/>
                    <a:pt x="7405141" y="181566"/>
                  </a:cubicBezTo>
                  <a:cubicBezTo>
                    <a:pt x="7420771" y="197196"/>
                    <a:pt x="7429552" y="218396"/>
                    <a:pt x="7429552" y="240501"/>
                  </a:cubicBezTo>
                  <a:lnTo>
                    <a:pt x="7429552" y="573874"/>
                  </a:lnTo>
                  <a:cubicBezTo>
                    <a:pt x="7429552" y="595979"/>
                    <a:pt x="7420771" y="617178"/>
                    <a:pt x="7405141" y="632809"/>
                  </a:cubicBezTo>
                  <a:cubicBezTo>
                    <a:pt x="7389511" y="648439"/>
                    <a:pt x="7368311" y="657220"/>
                    <a:pt x="7346206" y="657220"/>
                  </a:cubicBezTo>
                  <a:cubicBezTo>
                    <a:pt x="4966809" y="0"/>
                    <a:pt x="2571862" y="828680"/>
                    <a:pt x="83346" y="657220"/>
                  </a:cubicBezTo>
                  <a:cubicBezTo>
                    <a:pt x="61241" y="657220"/>
                    <a:pt x="40042" y="648439"/>
                    <a:pt x="24411" y="632808"/>
                  </a:cubicBezTo>
                  <a:cubicBezTo>
                    <a:pt x="8781" y="617178"/>
                    <a:pt x="0" y="595978"/>
                    <a:pt x="0" y="573873"/>
                  </a:cubicBezTo>
                  <a:lnTo>
                    <a:pt x="0" y="2405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17000"/>
                  </a:schemeClr>
                </a:gs>
                <a:gs pos="50000">
                  <a:schemeClr val="bg1">
                    <a:alpha val="46000"/>
                  </a:schemeClr>
                </a:gs>
                <a:gs pos="100000">
                  <a:schemeClr val="bg1">
                    <a:alpha val="8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Заголовок 1"/>
          <p:cNvSpPr txBox="1">
            <a:spLocks/>
          </p:cNvSpPr>
          <p:nvPr/>
        </p:nvSpPr>
        <p:spPr>
          <a:xfrm>
            <a:off x="928660" y="-99392"/>
            <a:ext cx="8048681" cy="1214447"/>
          </a:xfrm>
          <a:prstGeom prst="roundRect">
            <a:avLst>
              <a:gd name="adj" fmla="val 0"/>
            </a:avLst>
          </a:prstGeom>
          <a:noFill/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Структура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" name="Изображение 1" descr="Без названия4 cop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6553"/>
            <a:ext cx="9906000" cy="4502727"/>
          </a:xfrm>
          <a:prstGeom prst="rect">
            <a:avLst/>
          </a:prstGeom>
        </p:spPr>
      </p:pic>
      <p:pic>
        <p:nvPicPr>
          <p:cNvPr id="10" name="Рисунок 9"/>
          <p:cNvPicPr/>
          <p:nvPr/>
        </p:nvPicPr>
        <p:blipFill rotWithShape="1">
          <a:blip r:embed="rId3"/>
          <a:srcRect l="37225" t="33557" r="43626" b="59508"/>
          <a:stretch/>
        </p:blipFill>
        <p:spPr bwMode="auto">
          <a:xfrm>
            <a:off x="7169696" y="6093296"/>
            <a:ext cx="2736304" cy="76470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7094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124744"/>
            <a:ext cx="9906000" cy="4968552"/>
          </a:xfrm>
          <a:prstGeom prst="rect">
            <a:avLst/>
          </a:prstGeom>
          <a:solidFill>
            <a:schemeClr val="bg1">
              <a:alpha val="69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818541" y="1340768"/>
            <a:ext cx="8268919" cy="4536504"/>
          </a:xfrm>
          <a:prstGeom prst="roundRect">
            <a:avLst>
              <a:gd name="adj" fmla="val 0"/>
            </a:avLst>
          </a:prstGeom>
          <a:noFill/>
          <a:ln w="28575">
            <a:noFill/>
          </a:ln>
          <a:effectLst>
            <a:outerShdw blurRad="50800" dist="38100" dir="5760000" sx="35000" sy="35000" algn="tl" rotWithShape="0">
              <a:srgbClr val="000000">
                <a:alpha val="84000"/>
              </a:srgbClr>
            </a:outerShdw>
          </a:effectLst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lvl="0" indent="-285750" algn="l">
              <a:buFont typeface="Arial"/>
              <a:buChar char="•"/>
            </a:pPr>
            <a:r>
              <a:rPr lang="ru-RU" sz="1800" dirty="0"/>
              <a:t>Сервер базы данных</a:t>
            </a:r>
          </a:p>
          <a:p>
            <a:pPr marL="285750" lvl="0" indent="-285750" algn="l">
              <a:buFont typeface="Arial"/>
              <a:buChar char="•"/>
            </a:pPr>
            <a:endParaRPr lang="ru-RU" sz="1800" dirty="0" smtClean="0"/>
          </a:p>
          <a:p>
            <a:pPr marL="285750" lvl="0" indent="-285750" algn="l">
              <a:buFont typeface="Arial"/>
              <a:buChar char="•"/>
            </a:pPr>
            <a:r>
              <a:rPr lang="ru-RU" sz="1800" dirty="0" smtClean="0"/>
              <a:t>Электронный терминал регистрации посетителей и выдачи пропусков</a:t>
            </a:r>
            <a:endParaRPr lang="ru-RU" sz="1800" dirty="0"/>
          </a:p>
          <a:p>
            <a:pPr marL="285750" lvl="0" indent="-285750" algn="l">
              <a:buFont typeface="Arial"/>
              <a:buChar char="•"/>
            </a:pPr>
            <a:endParaRPr lang="ru-RU" sz="1800" dirty="0" smtClean="0"/>
          </a:p>
          <a:p>
            <a:pPr marL="285750" lvl="0" indent="-285750" algn="l">
              <a:buFont typeface="Arial"/>
              <a:buChar char="•"/>
            </a:pPr>
            <a:r>
              <a:rPr lang="ru-RU" sz="1800" dirty="0" smtClean="0"/>
              <a:t>КПП </a:t>
            </a:r>
            <a:r>
              <a:rPr lang="ru-RU" sz="1800" dirty="0"/>
              <a:t>(Считыватель / </a:t>
            </a:r>
            <a:r>
              <a:rPr lang="ru-RU" sz="1800" dirty="0" err="1"/>
              <a:t>Картоприемник</a:t>
            </a:r>
            <a:r>
              <a:rPr lang="ru-RU" sz="1800" dirty="0"/>
              <a:t>)</a:t>
            </a:r>
          </a:p>
          <a:p>
            <a:pPr marL="285750" lvl="0" indent="-285750" algn="l">
              <a:buFont typeface="Arial"/>
              <a:buChar char="•"/>
            </a:pPr>
            <a:endParaRPr lang="ru-RU" sz="1800" dirty="0" smtClean="0"/>
          </a:p>
          <a:p>
            <a:pPr marL="285750" lvl="0" indent="-285750" algn="l">
              <a:buFont typeface="Arial"/>
              <a:buChar char="•"/>
            </a:pPr>
            <a:r>
              <a:rPr lang="ru-RU" sz="1800" dirty="0" smtClean="0"/>
              <a:t>Интеграция в систему контроля управления доступом</a:t>
            </a:r>
            <a:endParaRPr lang="ru-RU" sz="1800" dirty="0"/>
          </a:p>
          <a:p>
            <a:pPr marL="285750" lvl="0" indent="-285750" algn="l">
              <a:buFont typeface="Arial"/>
              <a:buChar char="•"/>
            </a:pPr>
            <a:endParaRPr lang="ru-RU" sz="1800" dirty="0" smtClean="0"/>
          </a:p>
          <a:p>
            <a:pPr marL="285750" lvl="0" indent="-285750" algn="l">
              <a:buFont typeface="Arial"/>
              <a:buChar char="•"/>
            </a:pPr>
            <a:r>
              <a:rPr lang="ru-RU" sz="1800" dirty="0" smtClean="0"/>
              <a:t>Данные </a:t>
            </a:r>
            <a:r>
              <a:rPr lang="ru-RU" sz="1800" dirty="0"/>
              <a:t>системы: </a:t>
            </a:r>
            <a:r>
              <a:rPr lang="en-US" sz="1800" dirty="0" smtClean="0"/>
              <a:t>a</a:t>
            </a:r>
            <a:r>
              <a:rPr lang="ru-RU" sz="1800" dirty="0"/>
              <a:t>. Постоянные данные – </a:t>
            </a:r>
            <a:r>
              <a:rPr lang="ru-RU" sz="1800" dirty="0" smtClean="0"/>
              <a:t>справочники</a:t>
            </a:r>
          </a:p>
          <a:p>
            <a:pPr lvl="0" algn="l"/>
            <a:r>
              <a:rPr lang="ru-RU" sz="1800" dirty="0"/>
              <a:t> </a:t>
            </a:r>
            <a:r>
              <a:rPr lang="ru-RU" sz="1800" dirty="0" smtClean="0"/>
              <a:t>                                       б. Вводимые данные – сбор, обработка, хранение </a:t>
            </a:r>
          </a:p>
          <a:p>
            <a:pPr marL="285750" lvl="0" indent="-285750" algn="l">
              <a:buFont typeface="Arial"/>
              <a:buChar char="•"/>
            </a:pPr>
            <a:endParaRPr lang="ru-RU" sz="1800" dirty="0" smtClean="0"/>
          </a:p>
          <a:p>
            <a:pPr marL="285750" lvl="0" indent="-285750" algn="l">
              <a:buFont typeface="Arial"/>
              <a:buChar char="•"/>
            </a:pPr>
            <a:r>
              <a:rPr lang="ru-RU" sz="1800" dirty="0" smtClean="0"/>
              <a:t>Посетители</a:t>
            </a:r>
            <a:endParaRPr lang="ru-RU" sz="1800" dirty="0"/>
          </a:p>
          <a:p>
            <a:pPr marL="285750" lvl="0" indent="-285750" algn="l">
              <a:buFont typeface="Arial"/>
              <a:buChar char="•"/>
            </a:pPr>
            <a:endParaRPr lang="ru-RU" sz="1800" dirty="0" smtClean="0"/>
          </a:p>
          <a:p>
            <a:pPr marL="285750" lvl="0" indent="-285750" algn="l">
              <a:buFont typeface="Arial"/>
              <a:buChar char="•"/>
            </a:pPr>
            <a:r>
              <a:rPr lang="ru-RU" sz="1800" dirty="0" smtClean="0"/>
              <a:t>АРМ </a:t>
            </a:r>
            <a:r>
              <a:rPr lang="ru-RU" sz="1800" dirty="0"/>
              <a:t>диспетчера (оператора)</a:t>
            </a:r>
          </a:p>
          <a:p>
            <a:pPr marL="285750" lvl="0" indent="-285750" algn="l">
              <a:buFont typeface="Arial"/>
              <a:buChar char="•"/>
            </a:pPr>
            <a:endParaRPr lang="ru-RU" sz="1800" dirty="0" smtClean="0"/>
          </a:p>
          <a:p>
            <a:pPr marL="285750" lvl="0" indent="-285750" algn="l">
              <a:buFont typeface="Arial"/>
              <a:buChar char="•"/>
            </a:pPr>
            <a:r>
              <a:rPr lang="ru-RU" sz="1800" dirty="0" smtClean="0"/>
              <a:t>Отчеты</a:t>
            </a:r>
            <a:endParaRPr lang="ru-RU" sz="1800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183445" y="44624"/>
            <a:ext cx="9539111" cy="936104"/>
            <a:chOff x="857224" y="2220399"/>
            <a:chExt cx="7429552" cy="1393040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857224" y="2398993"/>
              <a:ext cx="7429552" cy="1214446"/>
            </a:xfrm>
            <a:prstGeom prst="roundRect">
              <a:avLst>
                <a:gd name="adj" fmla="val 8967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857224" y="2220399"/>
              <a:ext cx="7429552" cy="900118"/>
            </a:xfrm>
            <a:custGeom>
              <a:avLst/>
              <a:gdLst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671526"/>
                <a:gd name="connsiteX1" fmla="*/ 24412 w 7429552"/>
                <a:gd name="connsiteY1" fmla="*/ 24411 h 671526"/>
                <a:gd name="connsiteX2" fmla="*/ 83347 w 7429552"/>
                <a:gd name="connsiteY2" fmla="*/ 0 h 671526"/>
                <a:gd name="connsiteX3" fmla="*/ 7346206 w 7429552"/>
                <a:gd name="connsiteY3" fmla="*/ 0 h 671526"/>
                <a:gd name="connsiteX4" fmla="*/ 7405141 w 7429552"/>
                <a:gd name="connsiteY4" fmla="*/ 24412 h 671526"/>
                <a:gd name="connsiteX5" fmla="*/ 7429552 w 7429552"/>
                <a:gd name="connsiteY5" fmla="*/ 83347 h 671526"/>
                <a:gd name="connsiteX6" fmla="*/ 7429552 w 7429552"/>
                <a:gd name="connsiteY6" fmla="*/ 416720 h 671526"/>
                <a:gd name="connsiteX7" fmla="*/ 7405141 w 7429552"/>
                <a:gd name="connsiteY7" fmla="*/ 475655 h 671526"/>
                <a:gd name="connsiteX8" fmla="*/ 7346206 w 7429552"/>
                <a:gd name="connsiteY8" fmla="*/ 500066 h 671526"/>
                <a:gd name="connsiteX9" fmla="*/ 83346 w 7429552"/>
                <a:gd name="connsiteY9" fmla="*/ 500066 h 671526"/>
                <a:gd name="connsiteX10" fmla="*/ 24411 w 7429552"/>
                <a:gd name="connsiteY10" fmla="*/ 475654 h 671526"/>
                <a:gd name="connsiteX11" fmla="*/ 0 w 7429552"/>
                <a:gd name="connsiteY11" fmla="*/ 416719 h 671526"/>
                <a:gd name="connsiteX12" fmla="*/ 0 w 7429552"/>
                <a:gd name="connsiteY12" fmla="*/ 83346 h 671526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429552" h="828680">
                  <a:moveTo>
                    <a:pt x="0" y="240500"/>
                  </a:moveTo>
                  <a:cubicBezTo>
                    <a:pt x="0" y="218395"/>
                    <a:pt x="8781" y="197196"/>
                    <a:pt x="24412" y="181565"/>
                  </a:cubicBezTo>
                  <a:cubicBezTo>
                    <a:pt x="40042" y="165935"/>
                    <a:pt x="61242" y="157154"/>
                    <a:pt x="83347" y="157154"/>
                  </a:cubicBezTo>
                  <a:lnTo>
                    <a:pt x="7346206" y="157154"/>
                  </a:lnTo>
                  <a:cubicBezTo>
                    <a:pt x="7368311" y="157154"/>
                    <a:pt x="7389510" y="165935"/>
                    <a:pt x="7405141" y="181566"/>
                  </a:cubicBezTo>
                  <a:cubicBezTo>
                    <a:pt x="7420771" y="197196"/>
                    <a:pt x="7429552" y="218396"/>
                    <a:pt x="7429552" y="240501"/>
                  </a:cubicBezTo>
                  <a:lnTo>
                    <a:pt x="7429552" y="573874"/>
                  </a:lnTo>
                  <a:cubicBezTo>
                    <a:pt x="7429552" y="595979"/>
                    <a:pt x="7420771" y="617178"/>
                    <a:pt x="7405141" y="632809"/>
                  </a:cubicBezTo>
                  <a:cubicBezTo>
                    <a:pt x="7389511" y="648439"/>
                    <a:pt x="7368311" y="657220"/>
                    <a:pt x="7346206" y="657220"/>
                  </a:cubicBezTo>
                  <a:cubicBezTo>
                    <a:pt x="4966809" y="0"/>
                    <a:pt x="2571862" y="828680"/>
                    <a:pt x="83346" y="657220"/>
                  </a:cubicBezTo>
                  <a:cubicBezTo>
                    <a:pt x="61241" y="657220"/>
                    <a:pt x="40042" y="648439"/>
                    <a:pt x="24411" y="632808"/>
                  </a:cubicBezTo>
                  <a:cubicBezTo>
                    <a:pt x="8781" y="617178"/>
                    <a:pt x="0" y="595978"/>
                    <a:pt x="0" y="573873"/>
                  </a:cubicBezTo>
                  <a:lnTo>
                    <a:pt x="0" y="2405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17000"/>
                  </a:schemeClr>
                </a:gs>
                <a:gs pos="50000">
                  <a:schemeClr val="bg1">
                    <a:alpha val="46000"/>
                  </a:schemeClr>
                </a:gs>
                <a:gs pos="100000">
                  <a:schemeClr val="bg1">
                    <a:alpha val="8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Заголовок 1"/>
          <p:cNvSpPr txBox="1">
            <a:spLocks/>
          </p:cNvSpPr>
          <p:nvPr/>
        </p:nvSpPr>
        <p:spPr>
          <a:xfrm>
            <a:off x="928660" y="-99392"/>
            <a:ext cx="8048681" cy="1214447"/>
          </a:xfrm>
          <a:prstGeom prst="roundRect">
            <a:avLst>
              <a:gd name="adj" fmla="val 0"/>
            </a:avLst>
          </a:prstGeom>
          <a:noFill/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Элементы системы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5" name="Рисунок 14"/>
          <p:cNvPicPr/>
          <p:nvPr/>
        </p:nvPicPr>
        <p:blipFill rotWithShape="1">
          <a:blip r:embed="rId2"/>
          <a:srcRect l="37225" t="33557" r="43626" b="59508"/>
          <a:stretch/>
        </p:blipFill>
        <p:spPr bwMode="auto">
          <a:xfrm>
            <a:off x="7169696" y="6093296"/>
            <a:ext cx="2736304" cy="76470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9679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124744"/>
            <a:ext cx="9906000" cy="4968552"/>
          </a:xfrm>
          <a:prstGeom prst="rect">
            <a:avLst/>
          </a:prstGeom>
          <a:solidFill>
            <a:schemeClr val="bg1">
              <a:alpha val="69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818541" y="2060848"/>
            <a:ext cx="8268919" cy="4536504"/>
          </a:xfrm>
          <a:prstGeom prst="roundRect">
            <a:avLst>
              <a:gd name="adj" fmla="val 0"/>
            </a:avLst>
          </a:prstGeom>
          <a:noFill/>
          <a:ln w="28575">
            <a:noFill/>
          </a:ln>
          <a:effectLst>
            <a:outerShdw blurRad="50800" dist="38100" dir="5760000" sx="35000" sy="35000" algn="tl" rotWithShape="0">
              <a:srgbClr val="000000">
                <a:alpha val="84000"/>
              </a:srgbClr>
            </a:outerShdw>
          </a:effectLst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algn="l">
              <a:buAutoNum type="arabicPeriod"/>
            </a:pPr>
            <a:r>
              <a:rPr lang="ru-RU" sz="1800" dirty="0" smtClean="0"/>
              <a:t>Автоматизация регистрации посетителя</a:t>
            </a:r>
            <a:r>
              <a:rPr lang="en-US" sz="1800" dirty="0" smtClean="0"/>
              <a:t>:</a:t>
            </a:r>
          </a:p>
          <a:p>
            <a:pPr lvl="0" algn="l"/>
            <a:endParaRPr lang="ru-RU" sz="1800" dirty="0" smtClean="0"/>
          </a:p>
          <a:p>
            <a:pPr lvl="0" algn="l"/>
            <a:endParaRPr lang="ru-RU" sz="1800" dirty="0"/>
          </a:p>
          <a:p>
            <a:pPr lvl="0" algn="l"/>
            <a:endParaRPr lang="en-US" sz="1800" dirty="0" smtClean="0"/>
          </a:p>
          <a:p>
            <a:pPr lvl="0" algn="l"/>
            <a:r>
              <a:rPr lang="ru-RU" sz="1800" dirty="0" smtClean="0"/>
              <a:t>2</a:t>
            </a:r>
            <a:r>
              <a:rPr lang="en-US" sz="1800" dirty="0" smtClean="0"/>
              <a:t>.   </a:t>
            </a:r>
            <a:r>
              <a:rPr lang="ru-RU" sz="1800" dirty="0" smtClean="0"/>
              <a:t>Выдача разового пропуска</a:t>
            </a:r>
          </a:p>
          <a:p>
            <a:pPr lvl="0" algn="l"/>
            <a:endParaRPr lang="en-US" sz="1800" dirty="0" smtClean="0"/>
          </a:p>
          <a:p>
            <a:pPr lvl="0" algn="l"/>
            <a:r>
              <a:rPr lang="en-US" sz="1800" dirty="0" smtClean="0"/>
              <a:t>3.   </a:t>
            </a:r>
            <a:r>
              <a:rPr lang="ru-RU" sz="1800" dirty="0" smtClean="0"/>
              <a:t>Видео фиксация посетителя</a:t>
            </a:r>
          </a:p>
          <a:p>
            <a:pPr lvl="0" algn="l"/>
            <a:endParaRPr lang="en-US" sz="1800" dirty="0" smtClean="0"/>
          </a:p>
          <a:p>
            <a:pPr lvl="0" algn="l"/>
            <a:r>
              <a:rPr lang="en-US" sz="1800" dirty="0" smtClean="0"/>
              <a:t>4.   </a:t>
            </a:r>
            <a:r>
              <a:rPr lang="ru-RU" sz="1800" dirty="0" smtClean="0"/>
              <a:t>Отчеты  </a:t>
            </a:r>
            <a:endParaRPr lang="ru-RU" sz="1800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183445" y="44624"/>
            <a:ext cx="9539111" cy="936104"/>
            <a:chOff x="857224" y="2220399"/>
            <a:chExt cx="7429552" cy="1393040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857224" y="2398993"/>
              <a:ext cx="7429552" cy="1214446"/>
            </a:xfrm>
            <a:prstGeom prst="roundRect">
              <a:avLst>
                <a:gd name="adj" fmla="val 8967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857224" y="2220399"/>
              <a:ext cx="7429552" cy="900118"/>
            </a:xfrm>
            <a:custGeom>
              <a:avLst/>
              <a:gdLst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671526"/>
                <a:gd name="connsiteX1" fmla="*/ 24412 w 7429552"/>
                <a:gd name="connsiteY1" fmla="*/ 24411 h 671526"/>
                <a:gd name="connsiteX2" fmla="*/ 83347 w 7429552"/>
                <a:gd name="connsiteY2" fmla="*/ 0 h 671526"/>
                <a:gd name="connsiteX3" fmla="*/ 7346206 w 7429552"/>
                <a:gd name="connsiteY3" fmla="*/ 0 h 671526"/>
                <a:gd name="connsiteX4" fmla="*/ 7405141 w 7429552"/>
                <a:gd name="connsiteY4" fmla="*/ 24412 h 671526"/>
                <a:gd name="connsiteX5" fmla="*/ 7429552 w 7429552"/>
                <a:gd name="connsiteY5" fmla="*/ 83347 h 671526"/>
                <a:gd name="connsiteX6" fmla="*/ 7429552 w 7429552"/>
                <a:gd name="connsiteY6" fmla="*/ 416720 h 671526"/>
                <a:gd name="connsiteX7" fmla="*/ 7405141 w 7429552"/>
                <a:gd name="connsiteY7" fmla="*/ 475655 h 671526"/>
                <a:gd name="connsiteX8" fmla="*/ 7346206 w 7429552"/>
                <a:gd name="connsiteY8" fmla="*/ 500066 h 671526"/>
                <a:gd name="connsiteX9" fmla="*/ 83346 w 7429552"/>
                <a:gd name="connsiteY9" fmla="*/ 500066 h 671526"/>
                <a:gd name="connsiteX10" fmla="*/ 24411 w 7429552"/>
                <a:gd name="connsiteY10" fmla="*/ 475654 h 671526"/>
                <a:gd name="connsiteX11" fmla="*/ 0 w 7429552"/>
                <a:gd name="connsiteY11" fmla="*/ 416719 h 671526"/>
                <a:gd name="connsiteX12" fmla="*/ 0 w 7429552"/>
                <a:gd name="connsiteY12" fmla="*/ 83346 h 671526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429552" h="828680">
                  <a:moveTo>
                    <a:pt x="0" y="240500"/>
                  </a:moveTo>
                  <a:cubicBezTo>
                    <a:pt x="0" y="218395"/>
                    <a:pt x="8781" y="197196"/>
                    <a:pt x="24412" y="181565"/>
                  </a:cubicBezTo>
                  <a:cubicBezTo>
                    <a:pt x="40042" y="165935"/>
                    <a:pt x="61242" y="157154"/>
                    <a:pt x="83347" y="157154"/>
                  </a:cubicBezTo>
                  <a:lnTo>
                    <a:pt x="7346206" y="157154"/>
                  </a:lnTo>
                  <a:cubicBezTo>
                    <a:pt x="7368311" y="157154"/>
                    <a:pt x="7389510" y="165935"/>
                    <a:pt x="7405141" y="181566"/>
                  </a:cubicBezTo>
                  <a:cubicBezTo>
                    <a:pt x="7420771" y="197196"/>
                    <a:pt x="7429552" y="218396"/>
                    <a:pt x="7429552" y="240501"/>
                  </a:cubicBezTo>
                  <a:lnTo>
                    <a:pt x="7429552" y="573874"/>
                  </a:lnTo>
                  <a:cubicBezTo>
                    <a:pt x="7429552" y="595979"/>
                    <a:pt x="7420771" y="617178"/>
                    <a:pt x="7405141" y="632809"/>
                  </a:cubicBezTo>
                  <a:cubicBezTo>
                    <a:pt x="7389511" y="648439"/>
                    <a:pt x="7368311" y="657220"/>
                    <a:pt x="7346206" y="657220"/>
                  </a:cubicBezTo>
                  <a:cubicBezTo>
                    <a:pt x="4966809" y="0"/>
                    <a:pt x="2571862" y="828680"/>
                    <a:pt x="83346" y="657220"/>
                  </a:cubicBezTo>
                  <a:cubicBezTo>
                    <a:pt x="61241" y="657220"/>
                    <a:pt x="40042" y="648439"/>
                    <a:pt x="24411" y="632808"/>
                  </a:cubicBezTo>
                  <a:cubicBezTo>
                    <a:pt x="8781" y="617178"/>
                    <a:pt x="0" y="595978"/>
                    <a:pt x="0" y="573873"/>
                  </a:cubicBezTo>
                  <a:lnTo>
                    <a:pt x="0" y="2405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17000"/>
                  </a:schemeClr>
                </a:gs>
                <a:gs pos="50000">
                  <a:schemeClr val="bg1">
                    <a:alpha val="46000"/>
                  </a:schemeClr>
                </a:gs>
                <a:gs pos="100000">
                  <a:schemeClr val="bg1">
                    <a:alpha val="8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Заголовок 1"/>
          <p:cNvSpPr txBox="1">
            <a:spLocks/>
          </p:cNvSpPr>
          <p:nvPr/>
        </p:nvSpPr>
        <p:spPr>
          <a:xfrm>
            <a:off x="928660" y="-99392"/>
            <a:ext cx="8048681" cy="1214447"/>
          </a:xfrm>
          <a:prstGeom prst="roundRect">
            <a:avLst>
              <a:gd name="adj" fmla="val 0"/>
            </a:avLst>
          </a:prstGeom>
          <a:noFill/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Функционал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5" name="Рисунок 1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6983" y="3454881"/>
            <a:ext cx="4353825" cy="1918335"/>
          </a:xfrm>
          <a:prstGeom prst="rect">
            <a:avLst/>
          </a:prstGeom>
        </p:spPr>
      </p:pic>
      <p:sp>
        <p:nvSpPr>
          <p:cNvPr id="16" name="Заголовок 1"/>
          <p:cNvSpPr txBox="1">
            <a:spLocks/>
          </p:cNvSpPr>
          <p:nvPr/>
        </p:nvSpPr>
        <p:spPr>
          <a:xfrm>
            <a:off x="3728864" y="2405567"/>
            <a:ext cx="6099385" cy="4191785"/>
          </a:xfrm>
          <a:prstGeom prst="roundRect">
            <a:avLst>
              <a:gd name="adj" fmla="val 0"/>
            </a:avLst>
          </a:prstGeom>
          <a:noFill/>
          <a:ln w="28575">
            <a:noFill/>
          </a:ln>
          <a:effectLst>
            <a:outerShdw blurRad="50800" dist="38100" dir="5760000" sx="35000" sy="35000" algn="tl" rotWithShape="0">
              <a:srgbClr val="000000">
                <a:alpha val="84000"/>
              </a:srgbClr>
            </a:outerShdw>
          </a:effectLst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lvl="0" indent="-285750" algn="l">
              <a:buFont typeface="Arial"/>
              <a:buChar char="•"/>
            </a:pPr>
            <a:r>
              <a:rPr lang="ru-RU" sz="1800" dirty="0"/>
              <a:t>Скан документа удостоверяющего личность с распознаванием данных</a:t>
            </a:r>
            <a:r>
              <a:rPr lang="en-US" sz="1800" dirty="0"/>
              <a:t>.</a:t>
            </a:r>
          </a:p>
          <a:p>
            <a:pPr marL="285750" lvl="0" indent="-285750" algn="l">
              <a:buFont typeface="Arial"/>
              <a:buChar char="•"/>
            </a:pPr>
            <a:r>
              <a:rPr lang="ru-RU" sz="1800" dirty="0"/>
              <a:t>Возможность распознавания подлинности паспорта РФ</a:t>
            </a:r>
            <a:r>
              <a:rPr lang="en-US" sz="1800" dirty="0"/>
              <a:t>.</a:t>
            </a:r>
            <a:endParaRPr lang="ru-RU" sz="1800" dirty="0"/>
          </a:p>
        </p:txBody>
      </p:sp>
      <p:pic>
        <p:nvPicPr>
          <p:cNvPr id="17" name="Рисунок 16"/>
          <p:cNvPicPr/>
          <p:nvPr/>
        </p:nvPicPr>
        <p:blipFill rotWithShape="1">
          <a:blip r:embed="rId3"/>
          <a:srcRect l="37225" t="33557" r="43626" b="59508"/>
          <a:stretch/>
        </p:blipFill>
        <p:spPr bwMode="auto">
          <a:xfrm>
            <a:off x="7169696" y="6093296"/>
            <a:ext cx="2736304" cy="76470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5037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124744"/>
            <a:ext cx="9906000" cy="4968552"/>
          </a:xfrm>
          <a:prstGeom prst="rect">
            <a:avLst/>
          </a:prstGeom>
          <a:solidFill>
            <a:schemeClr val="bg1">
              <a:alpha val="69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818541" y="2060848"/>
            <a:ext cx="8886987" cy="4536504"/>
          </a:xfrm>
          <a:prstGeom prst="roundRect">
            <a:avLst>
              <a:gd name="adj" fmla="val 0"/>
            </a:avLst>
          </a:prstGeom>
          <a:noFill/>
          <a:ln w="28575">
            <a:noFill/>
          </a:ln>
          <a:effectLst>
            <a:outerShdw blurRad="50800" dist="38100" dir="5760000" sx="35000" sy="35000" algn="tl" rotWithShape="0">
              <a:srgbClr val="000000">
                <a:alpha val="84000"/>
              </a:srgbClr>
            </a:outerShdw>
          </a:effectLst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algn="l">
              <a:buFont typeface="+mj-lt"/>
              <a:buAutoNum type="arabicPeriod"/>
            </a:pPr>
            <a:r>
              <a:rPr lang="ru-RU" sz="1800" dirty="0" smtClean="0"/>
              <a:t>Снижение нагрузки и автоматизации бюро пропусков</a:t>
            </a:r>
          </a:p>
          <a:p>
            <a:pPr marL="342900" lvl="0" indent="-342900" algn="l">
              <a:buFont typeface="+mj-lt"/>
              <a:buAutoNum type="arabicPeriod"/>
            </a:pPr>
            <a:endParaRPr lang="ru-RU" sz="1800" dirty="0" smtClean="0"/>
          </a:p>
          <a:p>
            <a:pPr marL="342900" lvl="0" indent="-342900" algn="l">
              <a:buFont typeface="+mj-lt"/>
              <a:buAutoNum type="arabicPeriod"/>
            </a:pPr>
            <a:r>
              <a:rPr lang="ru-RU" sz="1800" dirty="0" smtClean="0"/>
              <a:t>Возможность удаленного размещения бюро</a:t>
            </a:r>
            <a:r>
              <a:rPr lang="en-US" sz="1800" dirty="0" smtClean="0"/>
              <a:t> </a:t>
            </a:r>
            <a:r>
              <a:rPr lang="ru-RU" sz="1800" dirty="0" smtClean="0"/>
              <a:t>пропусков от проходной</a:t>
            </a:r>
          </a:p>
          <a:p>
            <a:pPr marL="342900" lvl="0" indent="-342900" algn="l">
              <a:buFont typeface="+mj-lt"/>
              <a:buAutoNum type="arabicPeriod"/>
            </a:pPr>
            <a:endParaRPr lang="ru-RU" sz="1800" dirty="0" smtClean="0"/>
          </a:p>
          <a:p>
            <a:pPr marL="342900" lvl="0" indent="-342900" algn="l">
              <a:buFont typeface="+mj-lt"/>
              <a:buAutoNum type="arabicPeriod"/>
            </a:pPr>
            <a:r>
              <a:rPr lang="ru-RU" sz="1800" dirty="0" smtClean="0"/>
              <a:t>Возможность применения в помещение с малой площадью</a:t>
            </a:r>
          </a:p>
          <a:p>
            <a:pPr marL="342900" lvl="0" indent="-342900" algn="l">
              <a:buFont typeface="+mj-lt"/>
              <a:buAutoNum type="arabicPeriod"/>
            </a:pPr>
            <a:endParaRPr lang="ru-RU" sz="1800" dirty="0" smtClean="0"/>
          </a:p>
          <a:p>
            <a:pPr marL="342900" lvl="0" indent="-342900" algn="l">
              <a:buFont typeface="+mj-lt"/>
              <a:buAutoNum type="arabicPeriod"/>
            </a:pPr>
            <a:r>
              <a:rPr lang="ru-RU" sz="1800" dirty="0" smtClean="0"/>
              <a:t>Режим автономной работы</a:t>
            </a:r>
          </a:p>
          <a:p>
            <a:pPr marL="342900" lvl="0" indent="-342900" algn="l">
              <a:buFont typeface="+mj-lt"/>
              <a:buAutoNum type="arabicPeriod"/>
            </a:pPr>
            <a:endParaRPr lang="ru-RU" sz="1800" dirty="0" smtClean="0"/>
          </a:p>
          <a:p>
            <a:pPr marL="342900" lvl="0" indent="-342900" algn="l">
              <a:buFont typeface="+mj-lt"/>
              <a:buAutoNum type="arabicPeriod"/>
            </a:pPr>
            <a:r>
              <a:rPr lang="ru-RU" sz="1800" dirty="0" smtClean="0"/>
              <a:t>Совместимость со всеми существующими системами контроля управления доступа</a:t>
            </a:r>
            <a:endParaRPr lang="ru-RU" sz="1800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183445" y="44624"/>
            <a:ext cx="9539111" cy="936104"/>
            <a:chOff x="857224" y="2220399"/>
            <a:chExt cx="7429552" cy="1393040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857224" y="2398993"/>
              <a:ext cx="7429552" cy="1214446"/>
            </a:xfrm>
            <a:prstGeom prst="roundRect">
              <a:avLst>
                <a:gd name="adj" fmla="val 8967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857224" y="2220399"/>
              <a:ext cx="7429552" cy="900118"/>
            </a:xfrm>
            <a:custGeom>
              <a:avLst/>
              <a:gdLst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500066"/>
                <a:gd name="connsiteX1" fmla="*/ 24412 w 7429552"/>
                <a:gd name="connsiteY1" fmla="*/ 24411 h 500066"/>
                <a:gd name="connsiteX2" fmla="*/ 83347 w 7429552"/>
                <a:gd name="connsiteY2" fmla="*/ 0 h 500066"/>
                <a:gd name="connsiteX3" fmla="*/ 7346206 w 7429552"/>
                <a:gd name="connsiteY3" fmla="*/ 0 h 500066"/>
                <a:gd name="connsiteX4" fmla="*/ 7405141 w 7429552"/>
                <a:gd name="connsiteY4" fmla="*/ 24412 h 500066"/>
                <a:gd name="connsiteX5" fmla="*/ 7429552 w 7429552"/>
                <a:gd name="connsiteY5" fmla="*/ 83347 h 500066"/>
                <a:gd name="connsiteX6" fmla="*/ 7429552 w 7429552"/>
                <a:gd name="connsiteY6" fmla="*/ 416720 h 500066"/>
                <a:gd name="connsiteX7" fmla="*/ 7405141 w 7429552"/>
                <a:gd name="connsiteY7" fmla="*/ 475655 h 500066"/>
                <a:gd name="connsiteX8" fmla="*/ 7346206 w 7429552"/>
                <a:gd name="connsiteY8" fmla="*/ 500066 h 500066"/>
                <a:gd name="connsiteX9" fmla="*/ 83346 w 7429552"/>
                <a:gd name="connsiteY9" fmla="*/ 500066 h 500066"/>
                <a:gd name="connsiteX10" fmla="*/ 24411 w 7429552"/>
                <a:gd name="connsiteY10" fmla="*/ 475654 h 500066"/>
                <a:gd name="connsiteX11" fmla="*/ 0 w 7429552"/>
                <a:gd name="connsiteY11" fmla="*/ 416719 h 500066"/>
                <a:gd name="connsiteX12" fmla="*/ 0 w 7429552"/>
                <a:gd name="connsiteY12" fmla="*/ 83346 h 500066"/>
                <a:gd name="connsiteX0" fmla="*/ 0 w 7429552"/>
                <a:gd name="connsiteY0" fmla="*/ 83346 h 671526"/>
                <a:gd name="connsiteX1" fmla="*/ 24412 w 7429552"/>
                <a:gd name="connsiteY1" fmla="*/ 24411 h 671526"/>
                <a:gd name="connsiteX2" fmla="*/ 83347 w 7429552"/>
                <a:gd name="connsiteY2" fmla="*/ 0 h 671526"/>
                <a:gd name="connsiteX3" fmla="*/ 7346206 w 7429552"/>
                <a:gd name="connsiteY3" fmla="*/ 0 h 671526"/>
                <a:gd name="connsiteX4" fmla="*/ 7405141 w 7429552"/>
                <a:gd name="connsiteY4" fmla="*/ 24412 h 671526"/>
                <a:gd name="connsiteX5" fmla="*/ 7429552 w 7429552"/>
                <a:gd name="connsiteY5" fmla="*/ 83347 h 671526"/>
                <a:gd name="connsiteX6" fmla="*/ 7429552 w 7429552"/>
                <a:gd name="connsiteY6" fmla="*/ 416720 h 671526"/>
                <a:gd name="connsiteX7" fmla="*/ 7405141 w 7429552"/>
                <a:gd name="connsiteY7" fmla="*/ 475655 h 671526"/>
                <a:gd name="connsiteX8" fmla="*/ 7346206 w 7429552"/>
                <a:gd name="connsiteY8" fmla="*/ 500066 h 671526"/>
                <a:gd name="connsiteX9" fmla="*/ 83346 w 7429552"/>
                <a:gd name="connsiteY9" fmla="*/ 500066 h 671526"/>
                <a:gd name="connsiteX10" fmla="*/ 24411 w 7429552"/>
                <a:gd name="connsiteY10" fmla="*/ 475654 h 671526"/>
                <a:gd name="connsiteX11" fmla="*/ 0 w 7429552"/>
                <a:gd name="connsiteY11" fmla="*/ 416719 h 671526"/>
                <a:gd name="connsiteX12" fmla="*/ 0 w 7429552"/>
                <a:gd name="connsiteY12" fmla="*/ 83346 h 671526"/>
                <a:gd name="connsiteX0" fmla="*/ 0 w 7429552"/>
                <a:gd name="connsiteY0" fmla="*/ 240500 h 828680"/>
                <a:gd name="connsiteX1" fmla="*/ 24412 w 7429552"/>
                <a:gd name="connsiteY1" fmla="*/ 181565 h 828680"/>
                <a:gd name="connsiteX2" fmla="*/ 83347 w 7429552"/>
                <a:gd name="connsiteY2" fmla="*/ 157154 h 828680"/>
                <a:gd name="connsiteX3" fmla="*/ 7346206 w 7429552"/>
                <a:gd name="connsiteY3" fmla="*/ 157154 h 828680"/>
                <a:gd name="connsiteX4" fmla="*/ 7405141 w 7429552"/>
                <a:gd name="connsiteY4" fmla="*/ 181566 h 828680"/>
                <a:gd name="connsiteX5" fmla="*/ 7429552 w 7429552"/>
                <a:gd name="connsiteY5" fmla="*/ 240501 h 828680"/>
                <a:gd name="connsiteX6" fmla="*/ 7429552 w 7429552"/>
                <a:gd name="connsiteY6" fmla="*/ 573874 h 828680"/>
                <a:gd name="connsiteX7" fmla="*/ 7405141 w 7429552"/>
                <a:gd name="connsiteY7" fmla="*/ 632809 h 828680"/>
                <a:gd name="connsiteX8" fmla="*/ 7346206 w 7429552"/>
                <a:gd name="connsiteY8" fmla="*/ 657220 h 828680"/>
                <a:gd name="connsiteX9" fmla="*/ 83346 w 7429552"/>
                <a:gd name="connsiteY9" fmla="*/ 657220 h 828680"/>
                <a:gd name="connsiteX10" fmla="*/ 24411 w 7429552"/>
                <a:gd name="connsiteY10" fmla="*/ 632808 h 828680"/>
                <a:gd name="connsiteX11" fmla="*/ 0 w 7429552"/>
                <a:gd name="connsiteY11" fmla="*/ 573873 h 828680"/>
                <a:gd name="connsiteX12" fmla="*/ 0 w 7429552"/>
                <a:gd name="connsiteY12" fmla="*/ 240500 h 828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429552" h="828680">
                  <a:moveTo>
                    <a:pt x="0" y="240500"/>
                  </a:moveTo>
                  <a:cubicBezTo>
                    <a:pt x="0" y="218395"/>
                    <a:pt x="8781" y="197196"/>
                    <a:pt x="24412" y="181565"/>
                  </a:cubicBezTo>
                  <a:cubicBezTo>
                    <a:pt x="40042" y="165935"/>
                    <a:pt x="61242" y="157154"/>
                    <a:pt x="83347" y="157154"/>
                  </a:cubicBezTo>
                  <a:lnTo>
                    <a:pt x="7346206" y="157154"/>
                  </a:lnTo>
                  <a:cubicBezTo>
                    <a:pt x="7368311" y="157154"/>
                    <a:pt x="7389510" y="165935"/>
                    <a:pt x="7405141" y="181566"/>
                  </a:cubicBezTo>
                  <a:cubicBezTo>
                    <a:pt x="7420771" y="197196"/>
                    <a:pt x="7429552" y="218396"/>
                    <a:pt x="7429552" y="240501"/>
                  </a:cubicBezTo>
                  <a:lnTo>
                    <a:pt x="7429552" y="573874"/>
                  </a:lnTo>
                  <a:cubicBezTo>
                    <a:pt x="7429552" y="595979"/>
                    <a:pt x="7420771" y="617178"/>
                    <a:pt x="7405141" y="632809"/>
                  </a:cubicBezTo>
                  <a:cubicBezTo>
                    <a:pt x="7389511" y="648439"/>
                    <a:pt x="7368311" y="657220"/>
                    <a:pt x="7346206" y="657220"/>
                  </a:cubicBezTo>
                  <a:cubicBezTo>
                    <a:pt x="4966809" y="0"/>
                    <a:pt x="2571862" y="828680"/>
                    <a:pt x="83346" y="657220"/>
                  </a:cubicBezTo>
                  <a:cubicBezTo>
                    <a:pt x="61241" y="657220"/>
                    <a:pt x="40042" y="648439"/>
                    <a:pt x="24411" y="632808"/>
                  </a:cubicBezTo>
                  <a:cubicBezTo>
                    <a:pt x="8781" y="617178"/>
                    <a:pt x="0" y="595978"/>
                    <a:pt x="0" y="573873"/>
                  </a:cubicBezTo>
                  <a:lnTo>
                    <a:pt x="0" y="2405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17000"/>
                  </a:schemeClr>
                </a:gs>
                <a:gs pos="50000">
                  <a:schemeClr val="bg1">
                    <a:alpha val="46000"/>
                  </a:schemeClr>
                </a:gs>
                <a:gs pos="100000">
                  <a:schemeClr val="bg1">
                    <a:alpha val="8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Заголовок 1"/>
          <p:cNvSpPr txBox="1">
            <a:spLocks/>
          </p:cNvSpPr>
          <p:nvPr/>
        </p:nvSpPr>
        <p:spPr>
          <a:xfrm>
            <a:off x="928660" y="-99392"/>
            <a:ext cx="8048681" cy="1214447"/>
          </a:xfrm>
          <a:prstGeom prst="roundRect">
            <a:avLst>
              <a:gd name="adj" fmla="val 0"/>
            </a:avLst>
          </a:prstGeom>
          <a:noFill/>
          <a:ln w="28575">
            <a:noFill/>
          </a:ln>
          <a:scene3d>
            <a:camera prst="orthographicFront"/>
            <a:lightRig rig="threePt" dir="t"/>
          </a:scene3d>
          <a:sp3d>
            <a:bevelT w="184150" h="38100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Преимущества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5" name="Рисунок 14"/>
          <p:cNvPicPr/>
          <p:nvPr/>
        </p:nvPicPr>
        <p:blipFill rotWithShape="1">
          <a:blip r:embed="rId2"/>
          <a:srcRect l="37225" t="33557" r="43626" b="59508"/>
          <a:stretch/>
        </p:blipFill>
        <p:spPr bwMode="auto">
          <a:xfrm>
            <a:off x="7169696" y="6093296"/>
            <a:ext cx="2736304" cy="76470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6459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 rotWithShape="1">
          <a:blip r:embed="rId2"/>
          <a:srcRect l="37225" t="33557" r="43626" b="59508"/>
          <a:stretch/>
        </p:blipFill>
        <p:spPr bwMode="auto">
          <a:xfrm>
            <a:off x="2864768" y="2492896"/>
            <a:ext cx="3960440" cy="15121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7947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3000952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A97F24F-5428-45BA-98DE-609DC5FD709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TS030009520.potx</Template>
  <TotalTime>1293</TotalTime>
  <Words>118</Words>
  <Application>Microsoft Office PowerPoint</Application>
  <PresentationFormat>Лист A4 (210x297 мм)</PresentationFormat>
  <Paragraphs>41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TS030009520</vt:lpstr>
      <vt:lpstr>Комплекс регистрации  посетителей и заказа  разовых пропусков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GLASS</dc:title>
  <dc:creator/>
  <cp:keywords/>
  <dc:description>AYuProgrammers.narod.ru</dc:description>
  <cp:lastModifiedBy>Яткевич Станислава</cp:lastModifiedBy>
  <cp:revision>31</cp:revision>
  <cp:lastPrinted>2012-11-14T15:13:03Z</cp:lastPrinted>
  <dcterms:modified xsi:type="dcterms:W3CDTF">2013-02-18T09:44:34Z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TC300095209990</vt:lpwstr>
  </property>
</Properties>
</file>