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1" r:id="rId4"/>
    <p:sldId id="263" r:id="rId5"/>
    <p:sldId id="281" r:id="rId6"/>
    <p:sldId id="282" r:id="rId7"/>
    <p:sldId id="280" r:id="rId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FF0000"/>
    <a:srgbClr val="CC66FF"/>
    <a:srgbClr val="CC99FF"/>
    <a:srgbClr val="82EF57"/>
    <a:srgbClr val="9900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41" autoAdjust="0"/>
    <p:restoredTop sz="94228" autoAdjust="0"/>
  </p:normalViewPr>
  <p:slideViewPr>
    <p:cSldViewPr>
      <p:cViewPr varScale="1">
        <p:scale>
          <a:sx n="85" d="100"/>
          <a:sy n="85" d="100"/>
        </p:scale>
        <p:origin x="-96" y="-258"/>
      </p:cViewPr>
      <p:guideLst>
        <p:guide orient="horz" pos="4200"/>
        <p:guide orient="horz" pos="3974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8406D-D8E0-46D6-813D-A5215AD12343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43393-0A44-4D7B-B7BD-84A2F0C52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86561"/>
            <a:ext cx="9906000" cy="2726615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effectLst>
            <a:outerShdw blurRad="50800" dist="38100" dir="5760000" sx="35000" sy="35000" algn="tl" rotWithShape="0">
              <a:srgbClr val="000000">
                <a:alpha val="84000"/>
              </a:srgbClr>
            </a:outerShdw>
          </a:effectLst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>
            <a:noAutofit/>
          </a:bodyPr>
          <a:lstStyle/>
          <a:p>
            <a: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Комплекс регистрации </a:t>
            </a:r>
            <a:b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</a:br>
            <a: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посетителей и заказа </a:t>
            </a:r>
            <a:b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</a:br>
            <a: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разовых пропусков</a:t>
            </a:r>
            <a: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/>
            </a:r>
            <a:br>
              <a:rPr lang="ru-RU" sz="3200" b="1" kern="30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</a:br>
            <a:endParaRPr lang="ru-RU" sz="3200" b="1" kern="300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Georgia"/>
              <a:cs typeface="Georgia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37225" t="33557" r="43626" b="59508"/>
          <a:stretch/>
        </p:blipFill>
        <p:spPr bwMode="auto">
          <a:xfrm>
            <a:off x="1064568" y="260648"/>
            <a:ext cx="3045460" cy="882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24744"/>
            <a:ext cx="9906000" cy="4968552"/>
          </a:xfrm>
          <a:prstGeom prst="rect">
            <a:avLst/>
          </a:prstGeom>
          <a:solidFill>
            <a:schemeClr val="bg1">
              <a:alpha val="69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183445" y="44624"/>
            <a:ext cx="9539111" cy="936104"/>
            <a:chOff x="857224" y="2220399"/>
            <a:chExt cx="7429552" cy="139304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857224" y="2398993"/>
              <a:ext cx="7429552" cy="1214446"/>
            </a:xfrm>
            <a:prstGeom prst="roundRect">
              <a:avLst>
                <a:gd name="adj" fmla="val 896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57224" y="2220399"/>
              <a:ext cx="7429552" cy="90011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40042" y="165935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928660" y="-99392"/>
            <a:ext cx="8048681" cy="1214447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Структура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" name="Изображение 1" descr="Без названия4 cop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6553"/>
            <a:ext cx="9906000" cy="4502727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 rotWithShape="1">
          <a:blip r:embed="rId3"/>
          <a:srcRect l="37225" t="33557" r="43626" b="59508"/>
          <a:stretch/>
        </p:blipFill>
        <p:spPr bwMode="auto">
          <a:xfrm>
            <a:off x="7169696" y="6093296"/>
            <a:ext cx="2736304" cy="764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7094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24744"/>
            <a:ext cx="9906000" cy="4968552"/>
          </a:xfrm>
          <a:prstGeom prst="rect">
            <a:avLst/>
          </a:prstGeom>
          <a:solidFill>
            <a:schemeClr val="bg1">
              <a:alpha val="69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818541" y="1340768"/>
            <a:ext cx="8268919" cy="4536504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effectLst>
            <a:outerShdw blurRad="50800" dist="38100" dir="5760000" sx="35000" sy="35000" algn="tl" rotWithShape="0">
              <a:srgbClr val="000000">
                <a:alpha val="84000"/>
              </a:srgbClr>
            </a:outerShdw>
          </a:effectLst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>
              <a:buFont typeface="Arial"/>
              <a:buChar char="•"/>
            </a:pPr>
            <a:r>
              <a:rPr lang="ru-RU" sz="1800" dirty="0"/>
              <a:t>Сервер базы данных</a:t>
            </a:r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Электронный терминал регистрации посетителей и выдачи пропусков</a:t>
            </a:r>
            <a:endParaRPr lang="ru-RU" sz="1800" dirty="0"/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КПП </a:t>
            </a:r>
            <a:r>
              <a:rPr lang="ru-RU" sz="1800" dirty="0"/>
              <a:t>(Считыватель / </a:t>
            </a:r>
            <a:r>
              <a:rPr lang="ru-RU" sz="1800" dirty="0" err="1"/>
              <a:t>Картоприемник</a:t>
            </a:r>
            <a:r>
              <a:rPr lang="ru-RU" sz="1800" dirty="0"/>
              <a:t>)</a:t>
            </a:r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Интеграция в систему контроля управления доступом</a:t>
            </a:r>
            <a:endParaRPr lang="ru-RU" sz="1800" dirty="0"/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Данные </a:t>
            </a:r>
            <a:r>
              <a:rPr lang="ru-RU" sz="1800" dirty="0"/>
              <a:t>системы: </a:t>
            </a:r>
            <a:r>
              <a:rPr lang="en-US" sz="1800" dirty="0" smtClean="0"/>
              <a:t>a</a:t>
            </a:r>
            <a:r>
              <a:rPr lang="ru-RU" sz="1800" dirty="0"/>
              <a:t>. Постоянные данные – </a:t>
            </a:r>
            <a:r>
              <a:rPr lang="ru-RU" sz="1800" dirty="0" smtClean="0"/>
              <a:t>справочники</a:t>
            </a:r>
          </a:p>
          <a:p>
            <a:pPr lvl="0" algn="l"/>
            <a:r>
              <a:rPr lang="ru-RU" sz="1800" dirty="0"/>
              <a:t> </a:t>
            </a:r>
            <a:r>
              <a:rPr lang="ru-RU" sz="1800" dirty="0" smtClean="0"/>
              <a:t>                                       б. Вводимые данные – сбор, обработка, хранение </a:t>
            </a:r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Посетители</a:t>
            </a:r>
            <a:endParaRPr lang="ru-RU" sz="1800" dirty="0"/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АРМ </a:t>
            </a:r>
            <a:r>
              <a:rPr lang="ru-RU" sz="1800" dirty="0"/>
              <a:t>диспетчера (оператора)</a:t>
            </a:r>
          </a:p>
          <a:p>
            <a:pPr marL="285750" lvl="0" indent="-285750" algn="l">
              <a:buFont typeface="Arial"/>
              <a:buChar char="•"/>
            </a:pPr>
            <a:endParaRPr lang="ru-RU" sz="1800" dirty="0" smtClean="0"/>
          </a:p>
          <a:p>
            <a:pPr marL="285750" lvl="0" indent="-285750" algn="l">
              <a:buFont typeface="Arial"/>
              <a:buChar char="•"/>
            </a:pPr>
            <a:r>
              <a:rPr lang="ru-RU" sz="1800" dirty="0" smtClean="0"/>
              <a:t>Отчеты</a:t>
            </a:r>
            <a:endParaRPr lang="ru-RU" sz="18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83445" y="44624"/>
            <a:ext cx="9539111" cy="936104"/>
            <a:chOff x="857224" y="2220399"/>
            <a:chExt cx="7429552" cy="139304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857224" y="2398993"/>
              <a:ext cx="7429552" cy="1214446"/>
            </a:xfrm>
            <a:prstGeom prst="roundRect">
              <a:avLst>
                <a:gd name="adj" fmla="val 896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57224" y="2220399"/>
              <a:ext cx="7429552" cy="90011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40042" y="165935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928660" y="-99392"/>
            <a:ext cx="8048681" cy="1214447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Элементы системы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" name="Рисунок 14"/>
          <p:cNvPicPr/>
          <p:nvPr/>
        </p:nvPicPr>
        <p:blipFill rotWithShape="1">
          <a:blip r:embed="rId2"/>
          <a:srcRect l="37225" t="33557" r="43626" b="59508"/>
          <a:stretch/>
        </p:blipFill>
        <p:spPr bwMode="auto">
          <a:xfrm>
            <a:off x="7169696" y="6093296"/>
            <a:ext cx="2736304" cy="764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967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24744"/>
            <a:ext cx="9906000" cy="4968552"/>
          </a:xfrm>
          <a:prstGeom prst="rect">
            <a:avLst/>
          </a:prstGeom>
          <a:solidFill>
            <a:schemeClr val="bg1">
              <a:alpha val="69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818541" y="2060848"/>
            <a:ext cx="8268919" cy="4536504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effectLst>
            <a:outerShdw blurRad="50800" dist="38100" dir="5760000" sx="35000" sy="35000" algn="tl" rotWithShape="0">
              <a:srgbClr val="000000">
                <a:alpha val="84000"/>
              </a:srgbClr>
            </a:outerShdw>
          </a:effectLst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l">
              <a:buAutoNum type="arabicPeriod"/>
            </a:pPr>
            <a:r>
              <a:rPr lang="ru-RU" sz="1800" dirty="0" smtClean="0"/>
              <a:t>Автоматизация регистрации посетителя</a:t>
            </a:r>
            <a:r>
              <a:rPr lang="en-US" sz="1800" dirty="0" smtClean="0"/>
              <a:t>:</a:t>
            </a:r>
          </a:p>
          <a:p>
            <a:pPr lvl="0" algn="l"/>
            <a:endParaRPr lang="ru-RU" sz="1800" dirty="0" smtClean="0"/>
          </a:p>
          <a:p>
            <a:pPr lvl="0" algn="l"/>
            <a:endParaRPr lang="ru-RU" sz="1800" dirty="0"/>
          </a:p>
          <a:p>
            <a:pPr lvl="0" algn="l"/>
            <a:endParaRPr lang="en-US" sz="1800" dirty="0" smtClean="0"/>
          </a:p>
          <a:p>
            <a:pPr lvl="0" algn="l"/>
            <a:r>
              <a:rPr lang="ru-RU" sz="1800" dirty="0" smtClean="0"/>
              <a:t>2</a:t>
            </a:r>
            <a:r>
              <a:rPr lang="en-US" sz="1800" dirty="0" smtClean="0"/>
              <a:t>.   </a:t>
            </a:r>
            <a:r>
              <a:rPr lang="ru-RU" sz="1800" dirty="0" smtClean="0"/>
              <a:t>Выдача разового пропуска</a:t>
            </a:r>
          </a:p>
          <a:p>
            <a:pPr lvl="0" algn="l"/>
            <a:endParaRPr lang="en-US" sz="1800" dirty="0" smtClean="0"/>
          </a:p>
          <a:p>
            <a:pPr lvl="0" algn="l"/>
            <a:r>
              <a:rPr lang="en-US" sz="1800" dirty="0" smtClean="0"/>
              <a:t>3.   </a:t>
            </a:r>
            <a:r>
              <a:rPr lang="ru-RU" sz="1800" dirty="0" smtClean="0"/>
              <a:t>Видео фиксация посетителя</a:t>
            </a:r>
          </a:p>
          <a:p>
            <a:pPr lvl="0" algn="l"/>
            <a:endParaRPr lang="en-US" sz="1800" dirty="0" smtClean="0"/>
          </a:p>
          <a:p>
            <a:pPr lvl="0" algn="l"/>
            <a:r>
              <a:rPr lang="en-US" sz="1800" dirty="0" smtClean="0"/>
              <a:t>4.   </a:t>
            </a:r>
            <a:r>
              <a:rPr lang="ru-RU" sz="1800" dirty="0" smtClean="0"/>
              <a:t>Отчеты  </a:t>
            </a:r>
            <a:endParaRPr lang="ru-RU" sz="18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83445" y="44624"/>
            <a:ext cx="9539111" cy="936104"/>
            <a:chOff x="857224" y="2220399"/>
            <a:chExt cx="7429552" cy="139304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857224" y="2398993"/>
              <a:ext cx="7429552" cy="1214446"/>
            </a:xfrm>
            <a:prstGeom prst="roundRect">
              <a:avLst>
                <a:gd name="adj" fmla="val 896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57224" y="2220399"/>
              <a:ext cx="7429552" cy="90011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40042" y="165935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928660" y="-99392"/>
            <a:ext cx="8048681" cy="1214447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Функционал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" name="Рисунок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983" y="3454881"/>
            <a:ext cx="4353825" cy="1918335"/>
          </a:xfrm>
          <a:prstGeom prst="rect">
            <a:avLst/>
          </a:prstGeom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3728864" y="2405567"/>
            <a:ext cx="6099385" cy="4191785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effectLst>
            <a:outerShdw blurRad="50800" dist="38100" dir="5760000" sx="35000" sy="35000" algn="tl" rotWithShape="0">
              <a:srgbClr val="000000">
                <a:alpha val="84000"/>
              </a:srgbClr>
            </a:outerShdw>
          </a:effectLst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>
              <a:buFont typeface="Arial"/>
              <a:buChar char="•"/>
            </a:pPr>
            <a:r>
              <a:rPr lang="ru-RU" sz="1800" dirty="0"/>
              <a:t>Скан документа удостоверяющего личность с распознаванием данных</a:t>
            </a:r>
            <a:r>
              <a:rPr lang="en-US" sz="1800" dirty="0"/>
              <a:t>.</a:t>
            </a:r>
          </a:p>
          <a:p>
            <a:pPr marL="285750" lvl="0" indent="-285750" algn="l">
              <a:buFont typeface="Arial"/>
              <a:buChar char="•"/>
            </a:pPr>
            <a:r>
              <a:rPr lang="ru-RU" sz="1800" dirty="0"/>
              <a:t>Возможность распознавания подлинности паспорта РФ</a:t>
            </a:r>
            <a:r>
              <a:rPr lang="en-US" sz="1800" dirty="0"/>
              <a:t>.</a:t>
            </a:r>
            <a:endParaRPr lang="ru-RU" sz="1800" dirty="0"/>
          </a:p>
        </p:txBody>
      </p:sp>
      <p:pic>
        <p:nvPicPr>
          <p:cNvPr id="17" name="Рисунок 16"/>
          <p:cNvPicPr/>
          <p:nvPr/>
        </p:nvPicPr>
        <p:blipFill rotWithShape="1">
          <a:blip r:embed="rId3"/>
          <a:srcRect l="37225" t="33557" r="43626" b="59508"/>
          <a:stretch/>
        </p:blipFill>
        <p:spPr bwMode="auto">
          <a:xfrm>
            <a:off x="7169696" y="6093296"/>
            <a:ext cx="2736304" cy="764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037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24744"/>
            <a:ext cx="9906000" cy="4968552"/>
          </a:xfrm>
          <a:prstGeom prst="rect">
            <a:avLst/>
          </a:prstGeom>
          <a:solidFill>
            <a:schemeClr val="bg1">
              <a:alpha val="69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818541" y="2060848"/>
            <a:ext cx="8886987" cy="4536504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effectLst>
            <a:outerShdw blurRad="50800" dist="38100" dir="5760000" sx="35000" sy="35000" algn="tl" rotWithShape="0">
              <a:srgbClr val="000000">
                <a:alpha val="84000"/>
              </a:srgbClr>
            </a:outerShdw>
          </a:effectLst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l">
              <a:buFont typeface="+mj-lt"/>
              <a:buAutoNum type="arabicPeriod"/>
            </a:pPr>
            <a:r>
              <a:rPr lang="ru-RU" sz="1800" dirty="0" smtClean="0"/>
              <a:t>Снижение нагрузки и автоматизации бюро пропусков</a:t>
            </a:r>
          </a:p>
          <a:p>
            <a:pPr marL="342900" lvl="0" indent="-342900" algn="l">
              <a:buFont typeface="+mj-lt"/>
              <a:buAutoNum type="arabicPeriod"/>
            </a:pPr>
            <a:endParaRPr lang="ru-RU" sz="1800" dirty="0" smtClean="0"/>
          </a:p>
          <a:p>
            <a:pPr marL="342900" lvl="0" indent="-342900" algn="l">
              <a:buFont typeface="+mj-lt"/>
              <a:buAutoNum type="arabicPeriod"/>
            </a:pPr>
            <a:r>
              <a:rPr lang="ru-RU" sz="1800" dirty="0" smtClean="0"/>
              <a:t>Возможность удаленного размещения бюро</a:t>
            </a:r>
            <a:r>
              <a:rPr lang="en-US" sz="1800" dirty="0" smtClean="0"/>
              <a:t> </a:t>
            </a:r>
            <a:r>
              <a:rPr lang="ru-RU" sz="1800" dirty="0" smtClean="0"/>
              <a:t>пропусков от проходной</a:t>
            </a:r>
          </a:p>
          <a:p>
            <a:pPr marL="342900" lvl="0" indent="-342900" algn="l">
              <a:buFont typeface="+mj-lt"/>
              <a:buAutoNum type="arabicPeriod"/>
            </a:pPr>
            <a:endParaRPr lang="ru-RU" sz="1800" dirty="0" smtClean="0"/>
          </a:p>
          <a:p>
            <a:pPr marL="342900" lvl="0" indent="-342900" algn="l">
              <a:buFont typeface="+mj-lt"/>
              <a:buAutoNum type="arabicPeriod"/>
            </a:pPr>
            <a:r>
              <a:rPr lang="ru-RU" sz="1800" dirty="0" smtClean="0"/>
              <a:t>Возможность применения в помещение с малой площадью</a:t>
            </a:r>
          </a:p>
          <a:p>
            <a:pPr marL="342900" lvl="0" indent="-342900" algn="l">
              <a:buFont typeface="+mj-lt"/>
              <a:buAutoNum type="arabicPeriod"/>
            </a:pPr>
            <a:endParaRPr lang="ru-RU" sz="1800" dirty="0" smtClean="0"/>
          </a:p>
          <a:p>
            <a:pPr marL="342900" lvl="0" indent="-342900" algn="l">
              <a:buFont typeface="+mj-lt"/>
              <a:buAutoNum type="arabicPeriod"/>
            </a:pPr>
            <a:r>
              <a:rPr lang="ru-RU" sz="1800" dirty="0" smtClean="0"/>
              <a:t>Режим автономной работы</a:t>
            </a:r>
          </a:p>
          <a:p>
            <a:pPr marL="342900" lvl="0" indent="-342900" algn="l">
              <a:buFont typeface="+mj-lt"/>
              <a:buAutoNum type="arabicPeriod"/>
            </a:pPr>
            <a:endParaRPr lang="ru-RU" sz="1800" dirty="0" smtClean="0"/>
          </a:p>
          <a:p>
            <a:pPr marL="342900" lvl="0" indent="-342900" algn="l">
              <a:buFont typeface="+mj-lt"/>
              <a:buAutoNum type="arabicPeriod"/>
            </a:pPr>
            <a:r>
              <a:rPr lang="ru-RU" sz="1800" dirty="0" smtClean="0"/>
              <a:t>Совместимость со всеми существующими системами контроля управления доступа</a:t>
            </a:r>
            <a:endParaRPr lang="ru-RU" sz="18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83445" y="44624"/>
            <a:ext cx="9539111" cy="936104"/>
            <a:chOff x="857224" y="2220399"/>
            <a:chExt cx="7429552" cy="139304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857224" y="2398993"/>
              <a:ext cx="7429552" cy="1214446"/>
            </a:xfrm>
            <a:prstGeom prst="roundRect">
              <a:avLst>
                <a:gd name="adj" fmla="val 896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857224" y="2220399"/>
              <a:ext cx="7429552" cy="90011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40042" y="165935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928660" y="-99392"/>
            <a:ext cx="8048681" cy="1214447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Преимущества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" name="Рисунок 14"/>
          <p:cNvPicPr/>
          <p:nvPr/>
        </p:nvPicPr>
        <p:blipFill rotWithShape="1">
          <a:blip r:embed="rId2"/>
          <a:srcRect l="37225" t="33557" r="43626" b="59508"/>
          <a:stretch/>
        </p:blipFill>
        <p:spPr bwMode="auto">
          <a:xfrm>
            <a:off x="7169696" y="6093296"/>
            <a:ext cx="2736304" cy="764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645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37225" t="33557" r="43626" b="59508"/>
          <a:stretch/>
        </p:blipFill>
        <p:spPr bwMode="auto">
          <a:xfrm>
            <a:off x="2864768" y="2492896"/>
            <a:ext cx="3960440" cy="15121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94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95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97F24F-5428-45BA-98DE-609DC5FD70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TS030009520.potx</Template>
  <TotalTime>1293</TotalTime>
  <Words>118</Words>
  <Application>Microsoft Office PowerPoint</Application>
  <PresentationFormat>Лист A4 (210x297 мм)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TS030009520</vt:lpstr>
      <vt:lpstr>Комплекс регистрации  посетителей и заказа  разовых пропусков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GLASS</dc:title>
  <dc:creator/>
  <cp:keywords/>
  <dc:description>AYuProgrammers.narod.ru</dc:description>
  <cp:lastModifiedBy>Яткевич Станислава</cp:lastModifiedBy>
  <cp:revision>31</cp:revision>
  <cp:lastPrinted>2012-11-14T15:13:03Z</cp:lastPrinted>
  <dcterms:modified xsi:type="dcterms:W3CDTF">2013-02-18T09:44:34Z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TC300095209990</vt:lpwstr>
  </property>
</Properties>
</file>