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11"/>
  </p:notesMasterIdLst>
  <p:handoutMasterIdLst>
    <p:handoutMasterId r:id="rId12"/>
  </p:handoutMasterIdLst>
  <p:sldIdLst>
    <p:sldId id="375" r:id="rId2"/>
    <p:sldId id="377" r:id="rId3"/>
    <p:sldId id="380" r:id="rId4"/>
    <p:sldId id="381" r:id="rId5"/>
    <p:sldId id="387" r:id="rId6"/>
    <p:sldId id="383" r:id="rId7"/>
    <p:sldId id="384" r:id="rId8"/>
    <p:sldId id="385" r:id="rId9"/>
    <p:sldId id="388" r:id="rId10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AFAF"/>
    <a:srgbClr val="FFFF99"/>
    <a:srgbClr val="9A0000"/>
    <a:srgbClr val="CCCCFF"/>
    <a:srgbClr val="FFCC99"/>
    <a:srgbClr val="FFFFCC"/>
    <a:srgbClr val="000000"/>
    <a:srgbClr val="9F3784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2958" autoAdjust="0"/>
  </p:normalViewPr>
  <p:slideViewPr>
    <p:cSldViewPr>
      <p:cViewPr varScale="1">
        <p:scale>
          <a:sx n="80" d="100"/>
          <a:sy n="80" d="100"/>
        </p:scale>
        <p:origin x="14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036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6335A-0C8F-49BF-90D4-2678F06C79D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3D20-26D0-4CF0-8B06-467A12D88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76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4A6798-D563-4983-85FA-5939000717A7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DB2552-0134-47DA-973A-1B4D16F5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417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B2552-0134-47DA-973A-1B4D16F54CD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9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6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8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5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6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DA7A6-30C5-4319-8618-DC491FA01C4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3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 flipV="1">
            <a:off x="6143625" y="4143375"/>
            <a:ext cx="2714625" cy="2500313"/>
            <a:chOff x="8001024" y="142852"/>
            <a:chExt cx="1000132" cy="1000132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8001024" y="142852"/>
              <a:ext cx="286003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8358381" y="499724"/>
              <a:ext cx="285418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8715154" y="857232"/>
              <a:ext cx="28600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кругленный прямоугольник 7"/>
            <p:cNvSpPr/>
            <p:nvPr userDrawn="1"/>
          </p:nvSpPr>
          <p:spPr>
            <a:xfrm>
              <a:off x="8358381" y="142852"/>
              <a:ext cx="285418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 userDrawn="1"/>
          </p:nvSpPr>
          <p:spPr>
            <a:xfrm>
              <a:off x="8715154" y="499724"/>
              <a:ext cx="28600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715154" y="142852"/>
              <a:ext cx="28600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667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7435-3B1F-465A-B099-0798A729F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1B3F-DEA4-4EFF-88F3-2A4829514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8276-B692-4AC8-A212-3D4C7A53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6072188"/>
            <a:ext cx="20716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428625" y="6143625"/>
            <a:ext cx="61436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00063" y="6237288"/>
            <a:ext cx="3208337" cy="42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Москва, </a:t>
            </a:r>
            <a:r>
              <a:rPr lang="ru-RU" sz="1100" kern="1200" dirty="0" err="1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Зельев</a:t>
            </a:r>
            <a:r>
              <a:rPr lang="ru-RU" sz="1100" kern="1200" dirty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 пер., д. 11, оф. 333</a:t>
            </a:r>
          </a:p>
          <a:p>
            <a:pPr>
              <a:defRPr/>
            </a:pPr>
            <a:r>
              <a:rPr lang="ru-RU" sz="1100" kern="1200" dirty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Санкт-Петербург, ул. Инструментальная, д. 3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635375" y="6237288"/>
            <a:ext cx="2881313" cy="42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7F7F7F"/>
                </a:solidFill>
              </a:rPr>
              <a:t>www.nintegra.ru, info@nintegra.ru</a:t>
            </a:r>
          </a:p>
          <a:p>
            <a:pPr>
              <a:defRPr/>
            </a:pPr>
            <a:r>
              <a:rPr lang="en-US" sz="1100">
                <a:solidFill>
                  <a:srgbClr val="7F7F7F"/>
                </a:solidFill>
              </a:rPr>
              <a:t>www.lms-school.ru; info@lms-school.ru</a:t>
            </a:r>
            <a:endParaRPr lang="ru-RU" sz="1100" dirty="0">
              <a:solidFill>
                <a:srgbClr val="7F7F7F"/>
              </a:solidFill>
            </a:endParaRPr>
          </a:p>
        </p:txBody>
      </p:sp>
      <p:grpSp>
        <p:nvGrpSpPr>
          <p:cNvPr id="8" name="Группа 10"/>
          <p:cNvGrpSpPr>
            <a:grpSpLocks/>
          </p:cNvGrpSpPr>
          <p:nvPr userDrawn="1"/>
        </p:nvGrpSpPr>
        <p:grpSpPr bwMode="auto">
          <a:xfrm>
            <a:off x="8001000" y="142875"/>
            <a:ext cx="1000125" cy="1000125"/>
            <a:chOff x="8001024" y="142852"/>
            <a:chExt cx="1000132" cy="1000132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8001024" y="1428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358215" y="500043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715404" y="857232"/>
              <a:ext cx="28575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8358215" y="142852"/>
              <a:ext cx="285752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8715404" y="500043"/>
              <a:ext cx="28575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715404" y="14285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2400" b="1" cap="none" spc="5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F8BC-3484-45AB-B54B-CFB6DA17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0C25-E413-47AB-9F98-94F141321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2651-E561-4A6C-AE10-AA46B377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08A1-878A-426C-9258-E0F94DB8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A05D-889A-46C8-B4F3-23915B295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9D92-7D97-4336-B957-C4F0DD1A3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BB64-DD71-4C95-B70A-5334E253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CCE726-AF3C-4E19-8547-0A1AE2CE3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oha.ru/img/algerl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wmf"/><Relationship Id="rId18" Type="http://schemas.openxmlformats.org/officeDocument/2006/relationships/hyperlink" Target="//commons.wikimedia.org/wiki/File:Investigative_Committee_Russia_Emblem.png?uselang=ru" TargetMode="External"/><Relationship Id="rId3" Type="http://schemas.openxmlformats.org/officeDocument/2006/relationships/image" Target="../media/image21.png"/><Relationship Id="rId21" Type="http://schemas.openxmlformats.org/officeDocument/2006/relationships/image" Target="../media/image32.png"/><Relationship Id="rId7" Type="http://schemas.openxmlformats.org/officeDocument/2006/relationships/hyperlink" Target="//upload.wikimedia.org/wikipedia/commons/a/a0/Coat_of_Arms_of_Moscow_oblast_large_(2005_).png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hyperlink" Target="//upload.wikimedia.org/wikipedia/commons/8/84/MVD_emblem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hyperlink" Target="//commons.wikimedia.org/wiki/File:Coat_of_Arms_of_Saint_Petersburg_(2003).svg?uselang=ru" TargetMode="External"/><Relationship Id="rId5" Type="http://schemas.openxmlformats.org/officeDocument/2006/relationships/hyperlink" Target="//upload.wikimedia.org/wikipedia/commons/4/4b/Medium_emblem_of_the_%D0%9C%D0%B8%D0%BD%D0%B8%D1%81%D1%82%D0%B5%D1%80%D1%81%D1%82%D0%B2%D0%BE_%D0%BE%D0%B1%D0%BE%D1%80%D0%BE%D0%BD%D1%8B_%D0%A0%D0%BE%D1%81%D1%81%D0%B8%D0%B9%D1%81%D0%BA%D0%BE%D0%B9_%D0%A4%D0%B5%D0%B4%D0%B5%D1%80%D0%B0%D1%86%D0%B8%D0%B8.svg" TargetMode="External"/><Relationship Id="rId15" Type="http://schemas.openxmlformats.org/officeDocument/2006/relationships/hyperlink" Target="//commons.wikimedia.org/wiki/File:Coat_of_Arms_of_Salekhard_(Yamal_Nenetsia).png?uselang=ru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hyperlink" Target="//upload.wikimedia.org/wikipedia/commons/b/bb/Coat_of_Arms_of_Moscow.svg" TargetMode="External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integra.ru" TargetMode="External"/><Relationship Id="rId2" Type="http://schemas.openxmlformats.org/officeDocument/2006/relationships/hyperlink" Target="http://www.nintegra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5800" y="2174999"/>
            <a:ext cx="7772400" cy="175805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defRPr/>
            </a:pPr>
            <a:r>
              <a:rPr lang="ru-RU" sz="4000" b="1" spc="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деятельности </a:t>
            </a:r>
            <a:endParaRPr lang="en-US" sz="4000" b="1" spc="50" dirty="0">
              <a:ln w="11430"/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ООО «Нинтегра» – 2018 год</a:t>
            </a:r>
            <a:endParaRPr lang="ru-RU" sz="1050" b="1" spc="50" dirty="0">
              <a:ln w="11430"/>
              <a:solidFill>
                <a:prstClr val="white">
                  <a:lumMod val="50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43681"/>
      </p:ext>
    </p:extLst>
  </p:cSld>
  <p:clrMapOvr>
    <a:masterClrMapping/>
  </p:clrMapOvr>
  <p:transition advTm="513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Основные направления</a:t>
            </a:r>
            <a:br>
              <a:rPr lang="ru-RU" sz="3200" dirty="0"/>
            </a:br>
            <a:endParaRPr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1"/>
          <p:cNvSpPr txBox="1">
            <a:spLocks/>
          </p:cNvSpPr>
          <p:nvPr/>
        </p:nvSpPr>
        <p:spPr>
          <a:xfrm>
            <a:off x="457200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3754519" y="1691294"/>
            <a:ext cx="5050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Образовательное направление. </a:t>
            </a:r>
            <a:r>
              <a:rPr lang="ru-RU" sz="1600" dirty="0"/>
              <a:t>Информационные системы для управления           учебным процессом в средних учебных заведениях, </a:t>
            </a:r>
            <a:r>
              <a:rPr lang="en-US" sz="1600" dirty="0"/>
              <a:t>WEB </a:t>
            </a:r>
            <a:r>
              <a:rPr lang="ru-RU" sz="1600" dirty="0"/>
              <a:t>порталы для Департамента образования, Электронные библиотеки, Мобильные решения     для планшетных компьютеров.</a:t>
            </a:r>
          </a:p>
          <a:p>
            <a:pPr marL="0" indent="0">
              <a:buFont typeface="Arial" charset="0"/>
              <a:buNone/>
            </a:pPr>
            <a:endParaRPr lang="ru-RU" sz="1100" dirty="0"/>
          </a:p>
          <a:p>
            <a:r>
              <a:rPr lang="ru-RU" sz="2000" dirty="0"/>
              <a:t>Ситуационные центры.                                         </a:t>
            </a:r>
            <a:r>
              <a:rPr lang="ru-RU" sz="1600" dirty="0"/>
              <a:t>Информационно-аналитические системы принятия решений, 3</a:t>
            </a:r>
            <a:r>
              <a:rPr lang="en-US" sz="1600" dirty="0"/>
              <a:t>D </a:t>
            </a:r>
            <a:r>
              <a:rPr lang="ru-RU" sz="1600" dirty="0"/>
              <a:t>ГИС системы, Космические снимки, оснащение оборудованием, помощь в проектировании.</a:t>
            </a:r>
          </a:p>
          <a:p>
            <a:pPr marL="114300" indent="0">
              <a:buFont typeface="Arial" charset="0"/>
              <a:buNone/>
            </a:pPr>
            <a:endParaRPr lang="ru-RU" sz="1050" dirty="0"/>
          </a:p>
          <a:p>
            <a:r>
              <a:rPr lang="ru-RU" sz="2000" dirty="0"/>
              <a:t>ГЛОНАСС - </a:t>
            </a:r>
            <a:r>
              <a:rPr lang="ru-RU" sz="1600" dirty="0"/>
              <a:t>оснащение оборудованием ТС, создание диспетчерских пунктов,                                     создание информационной системы на базе данных ГЛОНАСС.</a:t>
            </a:r>
          </a:p>
          <a:p>
            <a:pPr marL="0" indent="0">
              <a:buFont typeface="Arial" charset="0"/>
              <a:buNone/>
            </a:pPr>
            <a:endParaRPr lang="ru-RU" sz="2000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556792"/>
            <a:ext cx="1802156" cy="1127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http://im3-tub-ru.yandex.net/i?id=423724414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6" y="1512789"/>
            <a:ext cx="1782230" cy="12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4-tub-ru.yandex.net/i?id=176041731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0" y="2831685"/>
            <a:ext cx="2631555" cy="15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newsklad.ru/images/news/big/1294899612_1_soch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0" y="4437111"/>
            <a:ext cx="2631555" cy="15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05624"/>
      </p:ext>
    </p:extLst>
  </p:cSld>
  <p:clrMapOvr>
    <a:masterClrMapping/>
  </p:clrMapOvr>
  <p:transition advTm="558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Компетенции компании</a:t>
            </a:r>
            <a:br>
              <a:rPr lang="ru-RU" sz="3200" dirty="0"/>
            </a:br>
            <a:endParaRPr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491880" y="1628800"/>
            <a:ext cx="56521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Создание современных территориально-распределенных информационных систем работающих в многопользовательском режиме в реальном масштабе времени на территории Российской Федерации.</a:t>
            </a:r>
          </a:p>
          <a:p>
            <a:pPr marL="114300" indent="0">
              <a:buFont typeface="Arial" charset="0"/>
              <a:buNone/>
            </a:pPr>
            <a:endParaRPr lang="ru-RU" sz="500" dirty="0"/>
          </a:p>
          <a:p>
            <a:r>
              <a:rPr lang="ru-RU" sz="1500" dirty="0"/>
              <a:t>Подготовка информационных систем к сертификации в государственных органах контроля.</a:t>
            </a:r>
          </a:p>
          <a:p>
            <a:endParaRPr lang="ru-RU" sz="500" dirty="0"/>
          </a:p>
          <a:p>
            <a:r>
              <a:rPr lang="ru-RU" sz="1500" dirty="0"/>
              <a:t>Создание технической документации согласно ГОСТ.</a:t>
            </a:r>
          </a:p>
          <a:p>
            <a:endParaRPr lang="ru-RU" sz="500" dirty="0"/>
          </a:p>
          <a:p>
            <a:r>
              <a:rPr lang="ru-RU" sz="1500" dirty="0"/>
              <a:t>Разработка пользовательских приложений под потребности Заказчика для платформ </a:t>
            </a:r>
            <a:r>
              <a:rPr lang="ru-RU" sz="1500" dirty="0" err="1"/>
              <a:t>Windows</a:t>
            </a:r>
            <a:r>
              <a:rPr lang="ru-RU" sz="1500" dirty="0"/>
              <a:t>, </a:t>
            </a:r>
            <a:r>
              <a:rPr lang="ru-RU" sz="1500" dirty="0" err="1"/>
              <a:t>Unix</a:t>
            </a:r>
            <a:r>
              <a:rPr lang="ru-RU" sz="1500" dirty="0"/>
              <a:t>, IOS, </a:t>
            </a:r>
            <a:r>
              <a:rPr lang="ru-RU" sz="1500" dirty="0" err="1"/>
              <a:t>Android</a:t>
            </a:r>
            <a:r>
              <a:rPr lang="ru-RU" sz="1500" dirty="0"/>
              <a:t>.</a:t>
            </a:r>
          </a:p>
          <a:p>
            <a:endParaRPr lang="ru-RU" sz="500" dirty="0"/>
          </a:p>
          <a:p>
            <a:r>
              <a:rPr lang="ru-RU" sz="1500" dirty="0"/>
              <a:t>Выполнение пуско-наладочных работ для информационных систем и последующее авторский надзор над установленными решениями.</a:t>
            </a:r>
          </a:p>
          <a:p>
            <a:pPr marL="114300" indent="0">
              <a:buFont typeface="Arial" charset="0"/>
              <a:buNone/>
            </a:pPr>
            <a:endParaRPr lang="ru-RU" sz="500" dirty="0"/>
          </a:p>
          <a:p>
            <a:r>
              <a:rPr lang="ru-RU" sz="1500" dirty="0"/>
              <a:t>Поставка необходимого серверного оборудования и выполнение полного цикла работ для подключения и гарантированного функционирования решения.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endParaRPr lang="ru-RU" sz="1700" dirty="0"/>
          </a:p>
        </p:txBody>
      </p:sp>
      <p:grpSp>
        <p:nvGrpSpPr>
          <p:cNvPr id="9" name="Группа 17"/>
          <p:cNvGrpSpPr>
            <a:grpSpLocks noChangeAspect="1"/>
          </p:cNvGrpSpPr>
          <p:nvPr/>
        </p:nvGrpSpPr>
        <p:grpSpPr bwMode="auto">
          <a:xfrm>
            <a:off x="1016828" y="3167921"/>
            <a:ext cx="1297671" cy="1626180"/>
            <a:chOff x="251520" y="3212976"/>
            <a:chExt cx="2526761" cy="3168352"/>
          </a:xfrm>
        </p:grpSpPr>
        <p:pic>
          <p:nvPicPr>
            <p:cNvPr id="10" name="Picture 2" descr="Картинка 13 из 9600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3212976"/>
              <a:ext cx="2526761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D:\3. Министерство образования\Продвижение\0. Презентации\Картинки iPad\Screenshot 2011.06.01 12.25.5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8041" y="3586742"/>
              <a:ext cx="1800000" cy="2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0" descr="D:\3. Министерство образования\Продвижение\0. Презентации\2. Электронная библиотека\Картики Электронная библиотека\Новый_дизайн\autor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214" y="1702255"/>
            <a:ext cx="1868195" cy="145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0" descr="Картинка 45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2292" y="4797152"/>
            <a:ext cx="1843118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147530"/>
      </p:ext>
    </p:extLst>
  </p:cSld>
  <p:clrMapOvr>
    <a:masterClrMapping/>
  </p:clrMapOvr>
  <p:transition advTm="558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Лицензии</a:t>
            </a:r>
            <a:br>
              <a:rPr lang="ru-RU" sz="3200" dirty="0"/>
            </a:br>
            <a:endParaRPr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457200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3491880" y="1080098"/>
            <a:ext cx="5472608" cy="50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1700" dirty="0"/>
              <a:t>Лицензия на деятельность по технической защите конфиденциальной информации, выданная Федеральной службой по техническому и экспортному контролю (ФСТЭК РФ). </a:t>
            </a:r>
          </a:p>
          <a:p>
            <a:pPr eaLnBrk="1" hangingPunct="1">
              <a:spcAft>
                <a:spcPts val="1200"/>
              </a:spcAft>
            </a:pPr>
            <a:r>
              <a:rPr lang="ru-RU" sz="1700" dirty="0"/>
              <a:t>Лицензия на деятельность по разработке и производству средств защиты конфиденциальной информации, выданная (ФСТЭК РФ). </a:t>
            </a:r>
          </a:p>
          <a:p>
            <a:pPr eaLnBrk="1" hangingPunct="1">
              <a:spcAft>
                <a:spcPts val="1200"/>
              </a:spcAft>
            </a:pPr>
            <a:r>
              <a:rPr lang="ru-RU" sz="1700" dirty="0"/>
              <a:t>Лицензия на оказание </a:t>
            </a:r>
            <a:r>
              <a:rPr lang="ru-RU" sz="1700" dirty="0" err="1"/>
              <a:t>телематических</a:t>
            </a:r>
            <a:r>
              <a:rPr lang="ru-RU" sz="1700" dirty="0"/>
              <a:t> услуг связи.</a:t>
            </a:r>
          </a:p>
          <a:p>
            <a:pPr eaLnBrk="1" hangingPunct="1">
              <a:spcAft>
                <a:spcPts val="1200"/>
              </a:spcAft>
            </a:pPr>
            <a:r>
              <a:rPr lang="ru-RU" sz="1700" dirty="0"/>
              <a:t>Сертификат на обработку персональных данных                  </a:t>
            </a:r>
            <a:r>
              <a:rPr lang="en-US" sz="1700" dirty="0"/>
              <a:t>(</a:t>
            </a:r>
            <a:r>
              <a:rPr lang="ru-RU" sz="1700" dirty="0"/>
              <a:t>ФЗ №152 «О персональных данных») - сертификат соответствия ФСТЭК РФ.</a:t>
            </a:r>
          </a:p>
          <a:p>
            <a:pPr eaLnBrk="1" hangingPunct="1">
              <a:spcAft>
                <a:spcPts val="1200"/>
              </a:spcAft>
            </a:pPr>
            <a:r>
              <a:rPr lang="ru-RU" sz="1700" dirty="0"/>
              <a:t>Сертификат соответствия системы добровольной сертификации "АПИКОН". </a:t>
            </a:r>
          </a:p>
          <a:p>
            <a:pPr eaLnBrk="1" hangingPunct="1">
              <a:spcAft>
                <a:spcPts val="600"/>
              </a:spcAft>
            </a:pPr>
            <a:endParaRPr lang="ru-RU" sz="1700" dirty="0"/>
          </a:p>
        </p:txBody>
      </p:sp>
      <p:pic>
        <p:nvPicPr>
          <p:cNvPr id="21" name="Рисунок 20" descr="D:\Мои документы\Сертификация ФСТЭК\Лицензии конфиденциалка\Лицензия техническая защи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67" y="4355554"/>
            <a:ext cx="1175187" cy="1521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D:\Мои документы\Свидетельства\Сертификат Апико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889" y="4355553"/>
            <a:ext cx="1115558" cy="152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642"/>
            <a:ext cx="1122944" cy="8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Picture 7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23888" r="31367" b="6868"/>
          <a:stretch/>
        </p:blipFill>
        <p:spPr bwMode="auto">
          <a:xfrm>
            <a:off x="1586889" y="2657754"/>
            <a:ext cx="1115558" cy="160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0" name="Picture 4" descr="C:\Users\yatkevich\AppData\Local\Microsoft\Windows\Temporary Internet Files\Content.Outlook\U8H2EA21\Свидетельство Роспатен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9" y="973567"/>
            <a:ext cx="1139101" cy="156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1" name="Picture 5" descr="C:\Users\yatkevich\AppData\Local\Microsoft\Windows\Temporary Internet Files\Content.Outlook\U8H2EA21\Сертификат ФСТЭК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8" y="973567"/>
            <a:ext cx="1165196" cy="156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Рисунок 19" descr="D:\Мои документы\Сертификация ФСТЭК\Лицензии конфиденциалка\Лицензия разработка и производство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058" y="2666478"/>
            <a:ext cx="116519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147530"/>
      </p:ext>
    </p:extLst>
  </p:cSld>
  <p:clrMapOvr>
    <a:masterClrMapping/>
  </p:clrMapOvr>
  <p:transition advTm="558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Маркетинговая активность, награды.</a:t>
            </a:r>
            <a:br>
              <a:rPr lang="ru-RU" sz="2800" dirty="0"/>
            </a:br>
            <a:endParaRPr sz="28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57200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3491880" y="1628800"/>
            <a:ext cx="5652120" cy="46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700" dirty="0"/>
              <a:t>Лауреат премии "Время инноваций — 2017"                             в номинации «Проект года» в ноябре. 2017г;</a:t>
            </a:r>
          </a:p>
          <a:p>
            <a:pPr>
              <a:spcAft>
                <a:spcPts val="1200"/>
              </a:spcAft>
            </a:pPr>
            <a:r>
              <a:rPr lang="ru-RU" sz="1700" dirty="0"/>
              <a:t>Диплом за разработку и активное внедрение мультиплатформенных решений в области автоматизации образовательных учреждений  в рамках  XXIII Международной конференции "Применение новых технологий                                 в образовании“ в июне 2012г.; </a:t>
            </a:r>
          </a:p>
          <a:p>
            <a:pPr>
              <a:spcAft>
                <a:spcPts val="1200"/>
              </a:spcAft>
            </a:pPr>
            <a:r>
              <a:rPr lang="ru-RU" sz="1700" dirty="0"/>
              <a:t>Диплом  за  победу в конкурсе инновационных  разработок в области учебной техники проходящего               в рамках Российского Образовательного Форума в апреле 2012г. </a:t>
            </a:r>
          </a:p>
        </p:txBody>
      </p:sp>
      <p:pic>
        <p:nvPicPr>
          <p:cNvPr id="11" name="Рисунок 10" descr="C:\Users\ash.NINTEGRA\Desktop\Диплом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" y="4759593"/>
            <a:ext cx="1684490" cy="11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sh.NINTEGRA\Desktop\Диплом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452007"/>
            <a:ext cx="1448945" cy="206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9AD51-5DEB-4A10-A477-DA77FC713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5" y="1224547"/>
            <a:ext cx="2001353" cy="28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2059"/>
      </p:ext>
    </p:extLst>
  </p:cSld>
  <p:clrMapOvr>
    <a:masterClrMapping/>
  </p:clrMapOvr>
  <p:transition advTm="558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Заказчики</a:t>
            </a:r>
            <a:endParaRPr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57200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3491880" y="1628800"/>
            <a:ext cx="5652120" cy="46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charset="0"/>
              <a:buNone/>
            </a:pPr>
            <a:r>
              <a:rPr lang="ru-RU" sz="1600"/>
              <a:t>География проектов от Центральной России                                          до Дальнего востока.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</a:pPr>
            <a:r>
              <a:rPr lang="ru-RU" sz="1700" b="1"/>
              <a:t>Крупнейшие заказчики: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Министерство обороны Российской Федерации;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Министерство образования Московской области;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Правительство Владимирской области;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Администрация Городского округа Анадырь;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Правительство Санкт-Петербург;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Департамент образования г. Москвы;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Департамент образования г. Салехард;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Департамент образования РЖД;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ОАО «Ангстрем»;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/>
              <a:t>Федеральное медико-биологическое агентство; </a:t>
            </a:r>
          </a:p>
          <a:p>
            <a:pPr>
              <a:spcBef>
                <a:spcPts val="0"/>
              </a:spcBef>
            </a:pPr>
            <a:r>
              <a:rPr lang="ru-RU" sz="1600"/>
              <a:t>Следственный комитет Российской Федерации.</a:t>
            </a:r>
          </a:p>
          <a:p>
            <a:pPr marL="0" indent="0">
              <a:buFont typeface="Arial" charset="0"/>
              <a:buNone/>
            </a:pPr>
            <a:endParaRPr lang="ru-RU" sz="1700" dirty="0"/>
          </a:p>
        </p:txBody>
      </p:sp>
      <p:pic>
        <p:nvPicPr>
          <p:cNvPr id="10" name="Picture 2" descr="http://upload.wikimedia.org/wikipedia/commons/thumb/c/cf/Coat_of_arms_of_Vladimiri_Oblast.png/200px-Coat_of_arms_of_Vladimiri_Obl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6/65/Coat_of_Arms_of_Chukotka.png?uselang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9120"/>
            <a:ext cx="504056" cy="6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le:Medium emblem of the Министерство обороны Российской Федерации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62" y="952714"/>
            <a:ext cx="1067032" cy="7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ile:Coat of Arms of Moscow oblast large (2005 )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10" y="1701166"/>
            <a:ext cx="585794" cy="7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ile:Coat of Arms of Moscow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1" y="2780928"/>
            <a:ext cx="6070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Герб">
            <a:hlinkClick r:id="rId11" tooltip="Герб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19" y="2793875"/>
            <a:ext cx="7143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ang_2.w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7697" y="3656676"/>
            <a:ext cx="1798541" cy="265467"/>
          </a:xfrm>
          <a:prstGeom prst="rect">
            <a:avLst/>
          </a:prstGeom>
        </p:spPr>
      </p:pic>
      <p:pic>
        <p:nvPicPr>
          <p:cNvPr id="17" name="Picture 14" descr="http://tlttimes.ru/uploads/images/3/e/7/1/10/11982f4f8b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30114" r="10036" b="34943"/>
          <a:stretch/>
        </p:blipFill>
        <p:spPr bwMode="auto">
          <a:xfrm>
            <a:off x="350548" y="4026689"/>
            <a:ext cx="1895856" cy="3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Герб">
            <a:hlinkClick r:id="rId15" tooltip="Герб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37" y="4526637"/>
            <a:ext cx="500063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0-tub-ru.yandex.net/i?id=422391550-11-72&amp;n=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53" y="5335481"/>
            <a:ext cx="668305" cy="7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Investigative Committee Russia Emblem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1" y="5301208"/>
            <a:ext cx="577497" cy="6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ile:MVD emblem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2" y="1883632"/>
            <a:ext cx="1039959" cy="6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47530"/>
      </p:ext>
    </p:extLst>
  </p:cSld>
  <p:clrMapOvr>
    <a:masterClrMapping/>
  </p:clrMapOvr>
  <p:transition advTm="558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Реализованные проекты</a:t>
            </a:r>
            <a:br>
              <a:rPr lang="ru-RU" sz="3200" dirty="0"/>
            </a:br>
            <a:endParaRPr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2771800" y="1556792"/>
            <a:ext cx="6372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3491880" y="1628800"/>
            <a:ext cx="5652120" cy="46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/>
              <a:t>Разработка и внедрение Портала государственных образовательных учреждений Московской области. Проектом охвачены 139 образовательных учреждений. В рамках реализации проекта создана система позволяющая населению области взаимодействовать            с образовательными учреждениями используя электронные средства;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/>
              <a:t>Создание регионального навигационно-информационного центра Правительства Владимирской области.</a:t>
            </a:r>
          </a:p>
          <a:p>
            <a:pPr marL="0" indent="0">
              <a:buFont typeface="Arial" charset="0"/>
              <a:buNone/>
            </a:pPr>
            <a:endParaRPr lang="ru-RU" sz="17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5" y="3620817"/>
            <a:ext cx="1928015" cy="1084508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93" y="4365104"/>
            <a:ext cx="1740701" cy="1060940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9" y="1233070"/>
            <a:ext cx="2202211" cy="1238140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0" y="2725463"/>
            <a:ext cx="1932564" cy="1087067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2" y="5037452"/>
            <a:ext cx="1907704" cy="1073084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5" y="1899306"/>
            <a:ext cx="2080399" cy="1169654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47530"/>
      </p:ext>
    </p:extLst>
  </p:cSld>
  <p:clrMapOvr>
    <a:masterClrMapping/>
  </p:clrMapOvr>
  <p:transition advTm="558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prstClr val="white">
                    <a:lumMod val="50000"/>
                  </a:prstClr>
                </a:solidFill>
              </a:rPr>
              <a:t>Реализованные проекты</a:t>
            </a:r>
            <a:endParaRPr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552" y="937320"/>
            <a:ext cx="7790061" cy="4507903"/>
          </a:xfrm>
        </p:spPr>
        <p:txBody>
          <a:bodyPr/>
          <a:lstStyle/>
          <a:p>
            <a:pPr marL="365125" indent="-255588" eaLnBrk="1" hangingPunct="1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 eaLnBrk="1" hangingPunct="1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2072" y="6525344"/>
            <a:ext cx="39553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2771800" y="1556792"/>
            <a:ext cx="6372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3491880" y="1657778"/>
            <a:ext cx="5652120" cy="44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</a:rPr>
              <a:t>Разработка и внедрение Портала муниципальных образовательных учреждений Городского округа Анадырь. В рамках проекта выполнена автоматизация муниципальных образовательных учреждений городского округа и Управления по социальной политике. Система реализует функции реализации муниципальных услуг в электронном виде;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endParaRPr lang="ru-RU" sz="17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</a:rPr>
              <a:t>Разработка и внедрение внутреннего информационно-аналитического портала Центра крови ФМБА </a:t>
            </a:r>
            <a:r>
              <a:rPr lang="ru-RU" sz="1700" dirty="0" err="1">
                <a:solidFill>
                  <a:prstClr val="black"/>
                </a:solidFill>
              </a:rPr>
              <a:t>г.Москва</a:t>
            </a:r>
            <a:r>
              <a:rPr lang="ru-RU" sz="1700" dirty="0">
                <a:solidFill>
                  <a:prstClr val="black"/>
                </a:solidFill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endParaRPr lang="ru-RU" sz="17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</a:rPr>
              <a:t>Оснащение кадетского корпуса им. </a:t>
            </a:r>
            <a:r>
              <a:rPr lang="ru-RU" sz="1700" dirty="0" err="1">
                <a:solidFill>
                  <a:prstClr val="black"/>
                </a:solidFill>
              </a:rPr>
              <a:t>А.Невского</a:t>
            </a:r>
            <a:r>
              <a:rPr lang="ru-RU" sz="1700" dirty="0">
                <a:solidFill>
                  <a:prstClr val="black"/>
                </a:solidFill>
              </a:rPr>
              <a:t> Следственного комитета Российской Федерации.</a:t>
            </a: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  <p:pic>
        <p:nvPicPr>
          <p:cNvPr id="10" name="Picture 3" descr="D:\14. Государственные заказчики\Олимстрой\ЕИРЦ\Картинки к презентации\Строительная готовность (уровень 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727" y="2970555"/>
            <a:ext cx="1988731" cy="1189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5" y="1068721"/>
            <a:ext cx="2096290" cy="1178115"/>
          </a:xfrm>
          <a:prstGeom prst="rect">
            <a:avLst/>
          </a:prstGeom>
          <a:noFill/>
          <a:ln>
            <a:noFill/>
          </a:ln>
          <a:effectLst>
            <a:outerShdw blurRad="1651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44744" y="2082451"/>
            <a:ext cx="1537576" cy="1140710"/>
            <a:chOff x="323528" y="2738635"/>
            <a:chExt cx="1512000" cy="122413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2738635"/>
              <a:ext cx="1512000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13419" y="3322606"/>
              <a:ext cx="8682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5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Гео-портал</a:t>
              </a:r>
            </a:p>
            <a:p>
              <a:endParaRPr lang="ru-RU" sz="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1640" y="3458715"/>
              <a:ext cx="46485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Логин</a:t>
              </a:r>
            </a:p>
            <a:p>
              <a:endParaRPr lang="ru-RU" sz="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Пароль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14901" y="3497894"/>
              <a:ext cx="214808" cy="360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14901" y="3570919"/>
              <a:ext cx="214808" cy="360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75656" y="3655687"/>
              <a:ext cx="288032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ВХОД</a:t>
              </a:r>
            </a:p>
          </p:txBody>
        </p:sp>
        <p:pic>
          <p:nvPicPr>
            <p:cNvPr id="19" name="Picture 2" descr="http://im3-tub.yandex.net/i?id=66152364-0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3429000"/>
              <a:ext cx="665055" cy="451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9"/>
          <p:cNvGrpSpPr>
            <a:grpSpLocks/>
          </p:cNvGrpSpPr>
          <p:nvPr/>
        </p:nvGrpSpPr>
        <p:grpSpPr bwMode="auto">
          <a:xfrm>
            <a:off x="1727690" y="4872628"/>
            <a:ext cx="1159767" cy="924919"/>
            <a:chOff x="544502" y="1341438"/>
            <a:chExt cx="2527300" cy="3167062"/>
          </a:xfrm>
        </p:grpSpPr>
        <p:pic>
          <p:nvPicPr>
            <p:cNvPr id="21" name="Picture 2" descr="Картинка 13 из 960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4502" y="1341438"/>
              <a:ext cx="2527300" cy="316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 descr="D:\3. Министерство образования\Продвижение\0. Презентации\Картинки iPad\Screenshot 2011.06.01 12.25.5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4228" y="1715052"/>
              <a:ext cx="1800384" cy="239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9"/>
          <p:cNvGrpSpPr/>
          <p:nvPr/>
        </p:nvGrpSpPr>
        <p:grpSpPr>
          <a:xfrm>
            <a:off x="591256" y="4173470"/>
            <a:ext cx="1388457" cy="767778"/>
            <a:chOff x="1004157" y="2071678"/>
            <a:chExt cx="2900452" cy="1800200"/>
          </a:xfrm>
        </p:grpSpPr>
        <p:pic>
          <p:nvPicPr>
            <p:cNvPr id="24" name="Рисунок 23"/>
            <p:cNvPicPr/>
            <p:nvPr/>
          </p:nvPicPr>
          <p:blipFill>
            <a:blip r:embed="rId9" cstate="email"/>
            <a:srcRect l="14798" r="15076"/>
            <a:stretch>
              <a:fillRect/>
            </a:stretch>
          </p:blipFill>
          <p:spPr bwMode="auto">
            <a:xfrm>
              <a:off x="1888385" y="2071678"/>
              <a:ext cx="2016224" cy="1800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Стрелка вправо 25"/>
            <p:cNvSpPr/>
            <p:nvPr/>
          </p:nvSpPr>
          <p:spPr>
            <a:xfrm>
              <a:off x="1004157" y="2633095"/>
              <a:ext cx="727212" cy="604721"/>
            </a:xfrm>
            <a:prstGeom prst="rightArrow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33076-DD21-4F51-A9D8-4769E1AB37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10" y="4183033"/>
            <a:ext cx="340986" cy="8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47530"/>
      </p:ext>
    </p:extLst>
  </p:cSld>
  <p:clrMapOvr>
    <a:masterClrMapping/>
  </p:clrMapOvr>
  <p:transition advTm="558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ctrTitle" idx="4294967295"/>
          </p:nvPr>
        </p:nvSpPr>
        <p:spPr>
          <a:xfrm>
            <a:off x="611560" y="1556792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/>
                </a:solidFill>
                <a:latin typeface="Calibri" pitchFamily="34" charset="0"/>
                <a:ea typeface="+mn-ea"/>
                <a:cs typeface="Arial" charset="0"/>
              </a:rPr>
              <a:t>Будем</a:t>
            </a:r>
            <a:r>
              <a:rPr lang="ru-RU" sz="36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Calibri" pitchFamily="34" charset="0"/>
                <a:ea typeface="+mn-ea"/>
                <a:cs typeface="Arial" charset="0"/>
              </a:rPr>
              <a:t>рады сотрудничеству!</a:t>
            </a: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827584" y="3717032"/>
            <a:ext cx="68627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/>
              <a:t>Компания НИНТЕГРА</a:t>
            </a:r>
            <a:endParaRPr lang="en-US" sz="1800" b="1" dirty="0"/>
          </a:p>
          <a:p>
            <a:r>
              <a:rPr lang="ru-RU" sz="1800" dirty="0"/>
              <a:t>Москва, </a:t>
            </a:r>
            <a:r>
              <a:rPr lang="ru-RU" sz="1800" dirty="0" err="1"/>
              <a:t>Зельев</a:t>
            </a:r>
            <a:r>
              <a:rPr lang="ru-RU" sz="1800" dirty="0"/>
              <a:t> пер., д. 11, оф. </a:t>
            </a:r>
            <a:r>
              <a:rPr lang="ru-RU" dirty="0"/>
              <a:t>333</a:t>
            </a:r>
          </a:p>
          <a:p>
            <a:r>
              <a:rPr lang="ru-RU" sz="1800" dirty="0"/>
              <a:t>Санкт-Петербург, ул. Инструментальная, д. 3</a:t>
            </a:r>
          </a:p>
          <a:p>
            <a:r>
              <a:rPr lang="ru-RU" sz="1800" dirty="0"/>
              <a:t>Телефон: (495) 780-76-71 </a:t>
            </a:r>
          </a:p>
          <a:p>
            <a:r>
              <a:rPr lang="ru-RU" sz="1800" dirty="0"/>
              <a:t>Сайты: </a:t>
            </a:r>
            <a:r>
              <a:rPr lang="en-US" sz="1800" dirty="0">
                <a:hlinkClick r:id="rId2"/>
              </a:rPr>
              <a:t>www.nintegra.ru</a:t>
            </a:r>
            <a:r>
              <a:rPr lang="ru-RU" sz="1800" dirty="0"/>
              <a:t>; </a:t>
            </a:r>
          </a:p>
          <a:p>
            <a:r>
              <a:rPr lang="ru-RU" sz="1800" dirty="0"/>
              <a:t>Эл. почта: </a:t>
            </a:r>
            <a:r>
              <a:rPr lang="en-US" sz="1800" dirty="0">
                <a:hlinkClick r:id="rId3"/>
              </a:rPr>
              <a:t>info@nintegra.ru</a:t>
            </a:r>
            <a:r>
              <a:rPr lang="en-US" sz="1800" dirty="0"/>
              <a:t>;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40190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9805</TotalTime>
  <Words>561</Words>
  <Application>Microsoft Office PowerPoint</Application>
  <PresentationFormat>Экран (4:3)</PresentationFormat>
  <Paragraphs>95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 3</vt:lpstr>
      <vt:lpstr>1_Тема Office</vt:lpstr>
      <vt:lpstr>Презентация PowerPoint</vt:lpstr>
      <vt:lpstr>Основные направления </vt:lpstr>
      <vt:lpstr>Компетенции компании </vt:lpstr>
      <vt:lpstr>Лицензии </vt:lpstr>
      <vt:lpstr>Маркетинговая активность, награды. </vt:lpstr>
      <vt:lpstr>Заказчики</vt:lpstr>
      <vt:lpstr>Реализованные проекты </vt:lpstr>
      <vt:lpstr>Реализованные проекты</vt:lpstr>
      <vt:lpstr>Будем рады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Ефремов</dc:creator>
  <cp:lastModifiedBy>м</cp:lastModifiedBy>
  <cp:revision>534</cp:revision>
  <cp:lastPrinted>2014-02-14T12:33:35Z</cp:lastPrinted>
  <dcterms:created xsi:type="dcterms:W3CDTF">2010-11-16T10:01:41Z</dcterms:created>
  <dcterms:modified xsi:type="dcterms:W3CDTF">2018-02-20T07:29:02Z</dcterms:modified>
</cp:coreProperties>
</file>