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6" r:id="rId3"/>
    <p:sldId id="277" r:id="rId4"/>
    <p:sldId id="292" r:id="rId5"/>
    <p:sldId id="279" r:id="rId6"/>
    <p:sldId id="280" r:id="rId7"/>
    <p:sldId id="281" r:id="rId8"/>
    <p:sldId id="282" r:id="rId9"/>
    <p:sldId id="283" r:id="rId10"/>
    <p:sldId id="294" r:id="rId11"/>
    <p:sldId id="295" r:id="rId12"/>
    <p:sldId id="285" r:id="rId13"/>
    <p:sldId id="293" r:id="rId14"/>
    <p:sldId id="287" r:id="rId15"/>
    <p:sldId id="289" r:id="rId16"/>
    <p:sldId id="290" r:id="rId17"/>
    <p:sldId id="291" r:id="rId18"/>
    <p:sldId id="288" r:id="rId1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750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267388451443601E-2"/>
          <c:y val="6.3401082677165294E-2"/>
          <c:w val="0.94583333333333297"/>
          <c:h val="0.918749999999999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1.2</c:v>
                </c:pt>
                <c:pt idx="2">
                  <c:v>1.1000000000000001</c:v>
                </c:pt>
                <c:pt idx="3">
                  <c:v>1</c:v>
                </c:pt>
                <c:pt idx="4">
                  <c:v>1.1000000000000001</c:v>
                </c:pt>
                <c:pt idx="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926208"/>
        <c:axId val="208927744"/>
      </c:lineChart>
      <c:catAx>
        <c:axId val="208926208"/>
        <c:scaling>
          <c:orientation val="minMax"/>
        </c:scaling>
        <c:delete val="1"/>
        <c:axPos val="b"/>
        <c:majorTickMark val="out"/>
        <c:minorTickMark val="none"/>
        <c:tickLblPos val="nextTo"/>
        <c:crossAx val="208927744"/>
        <c:crosses val="autoZero"/>
        <c:auto val="1"/>
        <c:lblAlgn val="ctr"/>
        <c:lblOffset val="100"/>
        <c:noMultiLvlLbl val="0"/>
      </c:catAx>
      <c:valAx>
        <c:axId val="2089277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8926208"/>
        <c:crosses val="autoZero"/>
        <c:crossBetween val="between"/>
      </c:valAx>
    </c:plotArea>
    <c:plotVisOnly val="1"/>
    <c:dispBlanksAs val="gap"/>
    <c:showDLblsOverMax val="0"/>
  </c:chart>
  <c:spPr>
    <a:ln w="25400">
      <a:solidFill>
        <a:srgbClr val="8000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80EFD-FC52-4BE8-858D-2499B2BDA255}" type="datetimeFigureOut">
              <a:rPr lang="ru-RU" smtClean="0"/>
              <a:t>18.02.2013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7D70C-C45C-4DAF-9A08-EE85FF4F46F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3920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72B17-30F6-4F5A-A2E4-CC22617EABED}" type="datetimeFigureOut">
              <a:rPr lang="ru-RU" smtClean="0"/>
              <a:t>18.02.2013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B82EB-1138-4E2A-9E8B-73BFABC290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1672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98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 userDrawn="1"/>
        </p:nvCxnSpPr>
        <p:spPr>
          <a:xfrm>
            <a:off x="251520" y="764704"/>
            <a:ext cx="8640960" cy="0"/>
          </a:xfrm>
          <a:prstGeom prst="line">
            <a:avLst/>
          </a:prstGeom>
          <a:ln w="38100">
            <a:gradFill>
              <a:gsLst>
                <a:gs pos="0">
                  <a:srgbClr val="FF0000"/>
                </a:gs>
                <a:gs pos="7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4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lori-0000489063-www"/>
          <p:cNvPicPr/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8000" pressure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84884"/>
            <a:ext cx="9144000" cy="40005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2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72" y="116286"/>
            <a:ext cx="2066808" cy="5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7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49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08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lori-0000489063-www"/>
          <p:cNvPicPr/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8000" pressure="0"/>
                    </a14:imgEffect>
                  </a14:imgLayer>
                </a14:imgProps>
              </a:ext>
            </a:extLst>
          </a:blip>
          <a:srcRect t="-2" r="19368" b="34306"/>
          <a:stretch/>
        </p:blipFill>
        <p:spPr bwMode="auto">
          <a:xfrm>
            <a:off x="0" y="4253036"/>
            <a:ext cx="9144000" cy="2628000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251520" y="764704"/>
            <a:ext cx="8640960" cy="0"/>
          </a:xfrm>
          <a:prstGeom prst="line">
            <a:avLst/>
          </a:prstGeom>
          <a:ln w="38100">
            <a:gradFill>
              <a:gsLst>
                <a:gs pos="0">
                  <a:srgbClr val="FF0000"/>
                </a:gs>
                <a:gs pos="7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4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8604448" y="10734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E9AE007-ACCE-4A60-A157-EF49F35949BC}" type="slidenum">
              <a:rPr lang="ru-RU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25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09320"/>
            <a:ext cx="1763688" cy="4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9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24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42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17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39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74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85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80309-5C1F-4E6B-99ED-BFA5127C2E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55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47664" y="1700808"/>
            <a:ext cx="6281613" cy="44627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spc="300" dirty="0" smtClean="0"/>
              <a:t>КОМПЛЕКСНАЯ СИСТЕМА</a:t>
            </a:r>
          </a:p>
          <a:p>
            <a:pPr algn="ctr"/>
            <a:r>
              <a:rPr lang="ru-RU" sz="2800" b="1" spc="300" dirty="0" smtClean="0"/>
              <a:t>МОНИТОРИНГА ПРОДАЖ В ТОРГОВЫХ ТОЧКАХ</a:t>
            </a:r>
          </a:p>
          <a:p>
            <a:pPr algn="ctr"/>
            <a:endParaRPr lang="ru-RU" sz="2800" b="1" spc="300" dirty="0"/>
          </a:p>
          <a:p>
            <a:pPr algn="ctr"/>
            <a:endParaRPr lang="ru-RU" sz="2800" b="1" spc="300" dirty="0" smtClean="0"/>
          </a:p>
          <a:p>
            <a:pPr algn="ctr"/>
            <a:r>
              <a:rPr lang="en-US" sz="4800" b="1" spc="300" dirty="0" smtClean="0">
                <a:solidFill>
                  <a:srgbClr val="800000"/>
                </a:solidFill>
                <a:latin typeface="Arial Black"/>
                <a:cs typeface="Arial Black"/>
              </a:rPr>
              <a:t>RETAIL MONITORING SYSTEM</a:t>
            </a:r>
            <a:endParaRPr lang="ru-RU" sz="4800" b="1" spc="300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085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 стрелкой 33"/>
          <p:cNvCxnSpPr/>
          <p:nvPr/>
        </p:nvCxnSpPr>
        <p:spPr>
          <a:xfrm>
            <a:off x="1331640" y="1340768"/>
            <a:ext cx="4896544" cy="0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Внедрение поставки в режиме «подвоза»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176" y="1196752"/>
            <a:ext cx="2304256" cy="160554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060848"/>
            <a:ext cx="936104" cy="702078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996952"/>
            <a:ext cx="936104" cy="702078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933056"/>
            <a:ext cx="936104" cy="702078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869160"/>
            <a:ext cx="936104" cy="702078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cxnSp>
        <p:nvCxnSpPr>
          <p:cNvPr id="14" name="Соединительная линия уступом 13"/>
          <p:cNvCxnSpPr>
            <a:stCxn id="4" idx="1"/>
            <a:endCxn id="6" idx="3"/>
          </p:cNvCxnSpPr>
          <p:nvPr/>
        </p:nvCxnSpPr>
        <p:spPr>
          <a:xfrm rot="10800000" flipV="1">
            <a:off x="1403648" y="1999525"/>
            <a:ext cx="4752528" cy="412362"/>
          </a:xfrm>
          <a:prstGeom prst="bentConnector3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4" idx="1"/>
            <a:endCxn id="7" idx="3"/>
          </p:cNvCxnSpPr>
          <p:nvPr/>
        </p:nvCxnSpPr>
        <p:spPr>
          <a:xfrm rot="10800000" flipV="1">
            <a:off x="1403648" y="1999525"/>
            <a:ext cx="4752528" cy="1348466"/>
          </a:xfrm>
          <a:prstGeom prst="bentConnector3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4" idx="1"/>
            <a:endCxn id="8" idx="3"/>
          </p:cNvCxnSpPr>
          <p:nvPr/>
        </p:nvCxnSpPr>
        <p:spPr>
          <a:xfrm rot="10800000" flipV="1">
            <a:off x="1403648" y="1999525"/>
            <a:ext cx="4752528" cy="2284570"/>
          </a:xfrm>
          <a:prstGeom prst="bentConnector3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4" idx="1"/>
            <a:endCxn id="9" idx="3"/>
          </p:cNvCxnSpPr>
          <p:nvPr/>
        </p:nvCxnSpPr>
        <p:spPr>
          <a:xfrm rot="10800000" flipV="1">
            <a:off x="1403648" y="1999525"/>
            <a:ext cx="4752528" cy="3220674"/>
          </a:xfrm>
          <a:prstGeom prst="bentConnector3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204864"/>
            <a:ext cx="1080120" cy="467799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068960"/>
            <a:ext cx="1080120" cy="467799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077072"/>
            <a:ext cx="1080120" cy="467799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5013176"/>
            <a:ext cx="1080120" cy="467799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04048" y="3573017"/>
            <a:ext cx="2074503" cy="1152128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sp>
        <p:nvSpPr>
          <p:cNvPr id="32" name="Пятно 2 31"/>
          <p:cNvSpPr/>
          <p:nvPr/>
        </p:nvSpPr>
        <p:spPr>
          <a:xfrm>
            <a:off x="251520" y="980728"/>
            <a:ext cx="2160240" cy="936104"/>
          </a:xfrm>
          <a:prstGeom prst="irregularSeal2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ОСНОВНЫЕ ЗАКАЗЫ</a:t>
            </a:r>
          </a:p>
        </p:txBody>
      </p:sp>
      <p:cxnSp>
        <p:nvCxnSpPr>
          <p:cNvPr id="45" name="Соединительная линия уступом 44"/>
          <p:cNvCxnSpPr>
            <a:endCxn id="4" idx="2"/>
          </p:cNvCxnSpPr>
          <p:nvPr/>
        </p:nvCxnSpPr>
        <p:spPr>
          <a:xfrm flipV="1">
            <a:off x="1979712" y="2802298"/>
            <a:ext cx="5328592" cy="3290998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Пятно 2 37"/>
          <p:cNvSpPr/>
          <p:nvPr/>
        </p:nvSpPr>
        <p:spPr>
          <a:xfrm>
            <a:off x="251520" y="5733256"/>
            <a:ext cx="2160240" cy="936104"/>
          </a:xfrm>
          <a:prstGeom prst="irregularSeal2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ДОП. ЗАКАЗЫ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87824" y="5661248"/>
            <a:ext cx="370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Доставка – в </a:t>
            </a:r>
            <a:r>
              <a:rPr lang="ru-RU" b="1" dirty="0" err="1" smtClean="0"/>
              <a:t>теч</a:t>
            </a:r>
            <a:r>
              <a:rPr lang="ru-RU" b="1" dirty="0" smtClean="0"/>
              <a:t>. нескольких часов</a:t>
            </a:r>
            <a:endParaRPr lang="ru-RU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483768" y="908720"/>
            <a:ext cx="335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Доставка – на следующий день </a:t>
            </a:r>
            <a:endParaRPr lang="ru-RU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627784" y="1340768"/>
            <a:ext cx="306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Объемы доставки - стандарт</a:t>
            </a:r>
            <a:endParaRPr lang="ru-RU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2598948" y="6093296"/>
            <a:ext cx="4278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Объемы доставки – мелкие</a:t>
            </a:r>
          </a:p>
          <a:p>
            <a:pPr algn="ctr"/>
            <a:r>
              <a:rPr lang="ru-RU" b="1" dirty="0" smtClean="0"/>
              <a:t> (для гашения резких колебаний спроса)</a:t>
            </a:r>
            <a:endParaRPr lang="ru-RU" b="1" dirty="0"/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6372200" y="2780928"/>
            <a:ext cx="0" cy="792088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29" idx="3"/>
          </p:cNvCxnSpPr>
          <p:nvPr/>
        </p:nvCxnSpPr>
        <p:spPr>
          <a:xfrm flipH="1">
            <a:off x="1475656" y="4149081"/>
            <a:ext cx="3528392" cy="864095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292080" y="4725144"/>
            <a:ext cx="114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Van-seller</a:t>
            </a:r>
            <a:endParaRPr lang="ru-RU" b="1" dirty="0"/>
          </a:p>
        </p:txBody>
      </p:sp>
      <p:pic>
        <p:nvPicPr>
          <p:cNvPr id="62" name="Изображение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4941168"/>
            <a:ext cx="936887" cy="1026114"/>
          </a:xfrm>
          <a:prstGeom prst="rect">
            <a:avLst/>
          </a:prstGeom>
          <a:noFill/>
          <a:ln w="28575" cmpd="sng">
            <a:solidFill>
              <a:srgbClr val="008000"/>
            </a:solidFill>
            <a:miter lim="800000"/>
            <a:headEnd/>
            <a:tailEnd/>
          </a:ln>
          <a:effectLst/>
        </p:spPr>
      </p:pic>
      <p:cxnSp>
        <p:nvCxnSpPr>
          <p:cNvPr id="64" name="Соединительная линия уступом 63"/>
          <p:cNvCxnSpPr>
            <a:stCxn id="62" idx="1"/>
          </p:cNvCxnSpPr>
          <p:nvPr/>
        </p:nvCxnSpPr>
        <p:spPr>
          <a:xfrm rot="10800000">
            <a:off x="6660232" y="4725145"/>
            <a:ext cx="216024" cy="729081"/>
          </a:xfrm>
          <a:prstGeom prst="bentConnector2">
            <a:avLst/>
          </a:prstGeom>
          <a:ln w="28575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416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3528" y="1268760"/>
            <a:ext cx="3241411" cy="1800200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51920" y="1196752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Van-seller</a:t>
            </a:r>
            <a:r>
              <a:rPr lang="ru-RU" sz="2400" b="1" dirty="0" smtClean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ru-RU" sz="2400" b="1" dirty="0" smtClean="0"/>
              <a:t>Является передвижным мини-складом с наиболее ходовым ассортиментом</a:t>
            </a:r>
          </a:p>
          <a:p>
            <a:pPr marL="457200" indent="-457200">
              <a:buFont typeface="Arial"/>
              <a:buChar char="•"/>
            </a:pPr>
            <a:r>
              <a:rPr lang="ru-RU" sz="2400" b="1" dirty="0" smtClean="0"/>
              <a:t>Закреплен за определенной территорией (район)</a:t>
            </a:r>
          </a:p>
          <a:p>
            <a:pPr marL="457200" indent="-457200">
              <a:buFont typeface="Arial"/>
              <a:buChar char="•"/>
            </a:pPr>
            <a:r>
              <a:rPr lang="ru-RU" sz="2400" b="1" dirty="0" smtClean="0"/>
              <a:t>Оборудован устройством принятия заказов из </a:t>
            </a:r>
            <a:r>
              <a:rPr lang="en-US" sz="2400" b="1" dirty="0" smtClean="0"/>
              <a:t>CRM</a:t>
            </a:r>
            <a:r>
              <a:rPr lang="ru-RU" sz="2400" b="1" dirty="0" smtClean="0"/>
              <a:t> или от </a:t>
            </a:r>
            <a:r>
              <a:rPr lang="en-US" sz="2400" b="1" dirty="0" smtClean="0"/>
              <a:t>RMS</a:t>
            </a:r>
            <a:r>
              <a:rPr lang="ru-RU" sz="2400" b="1" dirty="0" smtClean="0"/>
              <a:t>-сервера</a:t>
            </a:r>
            <a:endParaRPr lang="en-US" sz="2400" b="1" dirty="0" smtClean="0"/>
          </a:p>
          <a:p>
            <a:pPr marL="457200" indent="-457200">
              <a:buFont typeface="Arial"/>
              <a:buChar char="•"/>
            </a:pPr>
            <a:r>
              <a:rPr lang="ru-RU" sz="2400" b="1" dirty="0" smtClean="0"/>
              <a:t>Подвозит продукцию в случае фактического возникновения </a:t>
            </a:r>
            <a:r>
              <a:rPr lang="en-US" sz="2400" b="1" dirty="0" smtClean="0"/>
              <a:t>OOS </a:t>
            </a:r>
            <a:r>
              <a:rPr lang="ru-RU" sz="2400" b="1" dirty="0" smtClean="0"/>
              <a:t>по ТОП-позициям</a:t>
            </a:r>
            <a:endParaRPr lang="ru-RU" sz="24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717032"/>
            <a:ext cx="3267278" cy="2520279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sp>
        <p:nvSpPr>
          <p:cNvPr id="5" name="Трапеция 4"/>
          <p:cNvSpPr/>
          <p:nvPr/>
        </p:nvSpPr>
        <p:spPr>
          <a:xfrm rot="4029645">
            <a:off x="962963" y="4270146"/>
            <a:ext cx="1702470" cy="818327"/>
          </a:xfrm>
          <a:prstGeom prst="trapezoid">
            <a:avLst/>
          </a:prstGeom>
          <a:noFill/>
          <a:ln w="57150" cmpd="sng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2" idx="2"/>
          </p:cNvCxnSpPr>
          <p:nvPr/>
        </p:nvCxnSpPr>
        <p:spPr>
          <a:xfrm flipH="1">
            <a:off x="1943183" y="3068960"/>
            <a:ext cx="1050" cy="864096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Описание </a:t>
            </a:r>
            <a:r>
              <a:rPr lang="en-US" sz="2800" b="1" spc="300" dirty="0" smtClean="0">
                <a:solidFill>
                  <a:schemeClr val="accent1">
                    <a:lumMod val="50000"/>
                  </a:schemeClr>
                </a:solidFill>
              </a:rPr>
              <a:t>van-seller`</a:t>
            </a:r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а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2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80728"/>
            <a:ext cx="2160240" cy="218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Возможности мобильного терминала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1412776"/>
            <a:ext cx="6408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Автоматическое сканирование штрих-кода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отпускаемой продукции</a:t>
            </a:r>
          </a:p>
          <a:p>
            <a:endParaRPr lang="ru-RU" sz="2400" b="1" dirty="0" smtClean="0"/>
          </a:p>
          <a:p>
            <a:pPr marL="342900" indent="-342900">
              <a:buFont typeface="Arial"/>
              <a:buChar char="•"/>
            </a:pPr>
            <a:r>
              <a:rPr lang="ru-RU" sz="2400" b="1" dirty="0"/>
              <a:t>Возможность ручного ввода </a:t>
            </a:r>
            <a:r>
              <a:rPr lang="ru-RU" sz="2400" b="1" dirty="0" smtClean="0"/>
              <a:t>позиций</a:t>
            </a:r>
          </a:p>
          <a:p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284984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Гибкая настройка обмена данными через 3</a:t>
            </a:r>
            <a:r>
              <a:rPr lang="en-US" sz="2400" b="1" dirty="0" smtClean="0"/>
              <a:t>G/GPRS (</a:t>
            </a:r>
            <a:r>
              <a:rPr lang="ru-RU" sz="2400" b="1" dirty="0" smtClean="0"/>
              <a:t>при каждой продаже, раз в час и т.д.)</a:t>
            </a:r>
          </a:p>
          <a:p>
            <a:endParaRPr lang="ru-RU" sz="2400" b="1" dirty="0" smtClean="0"/>
          </a:p>
          <a:p>
            <a:pPr marL="342900" indent="-342900">
              <a:buFont typeface="Arial"/>
              <a:buChar char="•"/>
            </a:pPr>
            <a:r>
              <a:rPr lang="ru-RU" sz="2400" b="1" dirty="0" smtClean="0"/>
              <a:t>Возможность пересылки иного типа данных (фото-подтверждение промо, выкладок, </a:t>
            </a:r>
            <a:r>
              <a:rPr lang="ru-RU" sz="2400" b="1" dirty="0" err="1" smtClean="0"/>
              <a:t>планограмм</a:t>
            </a:r>
            <a:r>
              <a:rPr lang="ru-RU" sz="2400" b="1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ru-RU" sz="2400" b="1" dirty="0"/>
          </a:p>
          <a:p>
            <a:pPr marL="342900" indent="-342900">
              <a:buFont typeface="Arial"/>
              <a:buChar char="•"/>
            </a:pPr>
            <a:r>
              <a:rPr lang="ru-RU" sz="2400" b="1" dirty="0" smtClean="0"/>
              <a:t>Гибкая платформа (возможны решения на базе </a:t>
            </a:r>
            <a:r>
              <a:rPr lang="en-US" sz="2400" b="1" dirty="0" smtClean="0"/>
              <a:t>Windows Mobile, Android, </a:t>
            </a:r>
            <a:r>
              <a:rPr lang="en-US" sz="2400" b="1" dirty="0" err="1" smtClean="0"/>
              <a:t>iOS</a:t>
            </a:r>
            <a:r>
              <a:rPr lang="en-US" sz="2400" b="1" dirty="0" smtClean="0"/>
              <a:t>)</a:t>
            </a:r>
            <a:endParaRPr lang="ru-RU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74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Возможности </a:t>
            </a:r>
            <a:r>
              <a:rPr lang="en-US" sz="2800" b="1" spc="300" dirty="0" smtClean="0">
                <a:solidFill>
                  <a:schemeClr val="accent1">
                    <a:lumMod val="50000"/>
                  </a:schemeClr>
                </a:solidFill>
              </a:rPr>
              <a:t>RMS-</a:t>
            </a:r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сервера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1124744"/>
            <a:ext cx="6408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Перекодировка данных о продажах конечному потребителю в соответствии с требованиями Вашей </a:t>
            </a:r>
            <a:r>
              <a:rPr lang="en-US" sz="2400" b="1" dirty="0" smtClean="0"/>
              <a:t>CRM</a:t>
            </a:r>
            <a:endParaRPr lang="ru-RU" sz="2400" b="1" dirty="0" smtClean="0"/>
          </a:p>
          <a:p>
            <a:endParaRPr lang="ru-RU" sz="2400" b="1" dirty="0" smtClean="0"/>
          </a:p>
          <a:p>
            <a:pPr marL="342900" indent="-342900">
              <a:buFont typeface="Arial"/>
              <a:buChar char="•"/>
            </a:pPr>
            <a:r>
              <a:rPr lang="ru-RU" sz="2400" b="1" dirty="0" smtClean="0"/>
              <a:t>Автоматическая подкачка ассортимента и штрих-кодов в мобильные устройства</a:t>
            </a:r>
          </a:p>
          <a:p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573016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Возможность автоматического создания заказов на основании снижения остатков в ТТ ниже норматива</a:t>
            </a:r>
          </a:p>
          <a:p>
            <a:endParaRPr lang="ru-RU" sz="2400" b="1" dirty="0" smtClean="0"/>
          </a:p>
          <a:p>
            <a:pPr marL="342900" indent="-342900">
              <a:buFont typeface="Arial"/>
              <a:buChar char="•"/>
            </a:pPr>
            <a:r>
              <a:rPr lang="ru-RU" sz="2400" b="1" dirty="0" smtClean="0"/>
              <a:t>Выгрузка расчетных остатков на ТТ на дату</a:t>
            </a:r>
          </a:p>
          <a:p>
            <a:pPr marL="342900" indent="-342900">
              <a:buFont typeface="Arial"/>
              <a:buChar char="•"/>
            </a:pPr>
            <a:endParaRPr lang="ru-RU" sz="2400" b="1" dirty="0"/>
          </a:p>
          <a:p>
            <a:pPr marL="342900" indent="-342900">
              <a:buFont typeface="Arial"/>
              <a:buChar char="•"/>
            </a:pPr>
            <a:r>
              <a:rPr lang="ru-RU" sz="2400" b="1" dirty="0" smtClean="0"/>
              <a:t>Загрузка информационных сообщений в мобильные терминалы (промо-акции, просроченная дебиторская задолженность и т.д.)</a:t>
            </a:r>
          </a:p>
          <a:p>
            <a:pPr marL="342900" indent="-342900">
              <a:buFont typeface="Arial"/>
              <a:buChar char="•"/>
            </a:pPr>
            <a:endParaRPr lang="ru-RU" sz="2400" b="1" dirty="0"/>
          </a:p>
          <a:p>
            <a:pPr marL="342900" indent="-342900">
              <a:buFont typeface="Arial"/>
              <a:buChar char="•"/>
            </a:pPr>
            <a:endParaRPr lang="ru-RU" sz="2400" b="1" dirty="0" smtClean="0"/>
          </a:p>
          <a:p>
            <a:pPr marL="342900" indent="-342900">
              <a:buFont typeface="Arial"/>
              <a:buChar char="•"/>
            </a:pPr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2088232" cy="2287111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87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35680"/>
            <a:ext cx="842493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Перспективы использования  предлагаемого  решения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1340030"/>
            <a:ext cx="54006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1" dirty="0" smtClean="0"/>
              <a:t>Формирование статистического массива данных о реальных продажах;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1" dirty="0" smtClean="0"/>
              <a:t>Создание основы для внедрения доставки в режиме «подвоза» - т.н. </a:t>
            </a:r>
            <a:r>
              <a:rPr lang="en-US" sz="2400" b="1" dirty="0" smtClean="0"/>
              <a:t>Van-selling</a:t>
            </a:r>
            <a:r>
              <a:rPr lang="ru-RU" sz="2400" b="1" dirty="0"/>
              <a:t> </a:t>
            </a:r>
            <a:r>
              <a:rPr lang="en-US" sz="2400" b="1" dirty="0" smtClean="0"/>
              <a:t>- </a:t>
            </a:r>
            <a:r>
              <a:rPr lang="ru-RU" sz="2400" b="1" dirty="0" smtClean="0"/>
              <a:t>для гашения резких скачков</a:t>
            </a:r>
            <a:r>
              <a:rPr lang="en-US" sz="2400" b="1" dirty="0" smtClean="0"/>
              <a:t> </a:t>
            </a:r>
            <a:r>
              <a:rPr lang="ru-RU" sz="2400" b="1" dirty="0" smtClean="0"/>
              <a:t>спроса;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077072"/>
            <a:ext cx="568863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1" dirty="0" smtClean="0"/>
              <a:t>Переход на упреждающее формирование заказа по системе пополнения остатков;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/>
              <a:t>Создание системы информирования «Компания </a:t>
            </a:r>
            <a:r>
              <a:rPr lang="en-US" sz="2400" b="1" dirty="0" smtClean="0"/>
              <a:t>&lt;-&gt; </a:t>
            </a:r>
            <a:r>
              <a:rPr lang="ru-RU" sz="2400" b="1" dirty="0" smtClean="0"/>
              <a:t>ТТ» для контроля </a:t>
            </a:r>
            <a:r>
              <a:rPr lang="en-US" sz="2400" b="1" dirty="0" smtClean="0"/>
              <a:t>KPI </a:t>
            </a:r>
            <a:r>
              <a:rPr lang="ru-RU" sz="2400" b="1" dirty="0" smtClean="0"/>
              <a:t>торговой точки и персонала Компании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400" b="1" dirty="0" smtClean="0"/>
          </a:p>
          <a:p>
            <a:endParaRPr lang="ru-RU" sz="24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400" b="1" dirty="0" smtClean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2692749" cy="2016962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/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093996"/>
            <a:ext cx="1872208" cy="2101819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44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607" y="159023"/>
            <a:ext cx="8451857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Окупаемость модуля </a:t>
            </a:r>
            <a:r>
              <a:rPr lang="en-US" sz="2800" b="1" spc="300" dirty="0" smtClean="0">
                <a:solidFill>
                  <a:schemeClr val="accent1">
                    <a:lumMod val="50000"/>
                  </a:schemeClr>
                </a:solidFill>
              </a:rPr>
              <a:t>RMS</a:t>
            </a:r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 на примере условной Компании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268760"/>
            <a:ext cx="576064" cy="468052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237312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Оборот</a:t>
            </a:r>
          </a:p>
          <a:p>
            <a:pPr algn="ctr"/>
            <a:r>
              <a:rPr lang="ru-RU" dirty="0" smtClean="0"/>
              <a:t>ТТ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2420888"/>
            <a:ext cx="576064" cy="3528392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6211669"/>
            <a:ext cx="1728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Доля категории </a:t>
            </a:r>
          </a:p>
          <a:p>
            <a:pPr algn="ctr"/>
            <a:r>
              <a:rPr lang="ru-RU" dirty="0" smtClean="0"/>
              <a:t>в обороте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3789040"/>
            <a:ext cx="576064" cy="216024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4</a:t>
            </a:r>
            <a:r>
              <a:rPr lang="en-US" sz="1600" b="1" dirty="0" smtClean="0">
                <a:solidFill>
                  <a:schemeClr val="tx1"/>
                </a:solidFill>
              </a:rPr>
              <a:t>%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6199089"/>
            <a:ext cx="17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Доля Компании</a:t>
            </a:r>
          </a:p>
          <a:p>
            <a:pPr algn="ctr"/>
            <a:r>
              <a:rPr lang="ru-RU" dirty="0" smtClean="0"/>
              <a:t>в обороте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179512" y="1628800"/>
            <a:ext cx="1368152" cy="432048"/>
          </a:xfrm>
          <a:prstGeom prst="ellipse">
            <a:avLst/>
          </a:prstGeom>
          <a:solidFill>
            <a:srgbClr val="008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600 </a:t>
            </a:r>
            <a:r>
              <a:rPr lang="ru-RU" sz="1600" b="1" dirty="0" err="1" smtClean="0">
                <a:solidFill>
                  <a:schemeClr val="bg1"/>
                </a:solidFill>
              </a:rPr>
              <a:t>т.р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979712" y="2636912"/>
            <a:ext cx="1368152" cy="432048"/>
          </a:xfrm>
          <a:prstGeom prst="ellipse">
            <a:avLst/>
          </a:prstGeom>
          <a:solidFill>
            <a:srgbClr val="008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240 </a:t>
            </a:r>
            <a:r>
              <a:rPr lang="ru-RU" sz="1600" b="1" dirty="0" err="1" smtClean="0">
                <a:solidFill>
                  <a:schemeClr val="bg1"/>
                </a:solidFill>
              </a:rPr>
              <a:t>т.р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9752" y="450912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40</a:t>
            </a:r>
            <a:r>
              <a:rPr lang="en-US" b="1" dirty="0" smtClean="0"/>
              <a:t>%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3707904" y="4077072"/>
            <a:ext cx="1368152" cy="432048"/>
          </a:xfrm>
          <a:prstGeom prst="ellipse">
            <a:avLst/>
          </a:prstGeom>
          <a:solidFill>
            <a:srgbClr val="008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24 </a:t>
            </a:r>
            <a:r>
              <a:rPr lang="ru-RU" sz="1600" b="1" dirty="0" err="1" smtClean="0">
                <a:solidFill>
                  <a:schemeClr val="bg1"/>
                </a:solidFill>
              </a:rPr>
              <a:t>т.р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179512" y="3573016"/>
            <a:ext cx="1296144" cy="504056"/>
          </a:xfrm>
          <a:prstGeom prst="lin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179512" y="3717032"/>
            <a:ext cx="1296144" cy="504056"/>
          </a:xfrm>
          <a:prstGeom prst="lin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1907704" y="3717032"/>
            <a:ext cx="1296144" cy="504056"/>
          </a:xfrm>
          <a:prstGeom prst="lin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1907704" y="3861048"/>
            <a:ext cx="1296144" cy="504056"/>
          </a:xfrm>
          <a:prstGeom prst="lin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139952" y="3284984"/>
            <a:ext cx="576064" cy="504056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!!!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39752" y="1916832"/>
            <a:ext cx="576064" cy="504056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!!!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6" name="Стрелка влево 25"/>
          <p:cNvSpPr/>
          <p:nvPr/>
        </p:nvSpPr>
        <p:spPr>
          <a:xfrm>
            <a:off x="3203848" y="1844824"/>
            <a:ext cx="2664296" cy="648072"/>
          </a:xfrm>
          <a:prstGeom prst="lef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27" name="Стрелка влево 26"/>
          <p:cNvSpPr/>
          <p:nvPr/>
        </p:nvSpPr>
        <p:spPr>
          <a:xfrm>
            <a:off x="4932040" y="3212976"/>
            <a:ext cx="936104" cy="648072"/>
          </a:xfrm>
          <a:prstGeom prst="lef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56176" y="1988840"/>
            <a:ext cx="2448272" cy="1800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Источник окупаемости – рост продаж категории и рост доли Компании в категории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8771" y="4005064"/>
            <a:ext cx="38422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Размер </a:t>
            </a:r>
            <a:r>
              <a:rPr lang="ru-RU" sz="2400" b="1" dirty="0" err="1" smtClean="0">
                <a:solidFill>
                  <a:srgbClr val="800000"/>
                </a:solidFill>
              </a:rPr>
              <a:t>доп.выручки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1500р в месяц</a:t>
            </a:r>
            <a:r>
              <a:rPr lang="en-US" sz="2400" b="1" dirty="0" smtClean="0">
                <a:solidFill>
                  <a:srgbClr val="800000"/>
                </a:solidFill>
              </a:rPr>
              <a:t>*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endParaRPr lang="en-US" sz="2400" b="1" dirty="0" smtClean="0">
              <a:solidFill>
                <a:srgbClr val="8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при снижении </a:t>
            </a:r>
            <a:r>
              <a:rPr lang="en-US" sz="2400" b="1" dirty="0" smtClean="0">
                <a:solidFill>
                  <a:srgbClr val="800000"/>
                </a:solidFill>
              </a:rPr>
              <a:t>OOS </a:t>
            </a:r>
            <a:r>
              <a:rPr lang="ru-RU" sz="2400" b="1" dirty="0" smtClean="0">
                <a:solidFill>
                  <a:srgbClr val="800000"/>
                </a:solidFill>
              </a:rPr>
              <a:t>на 10</a:t>
            </a:r>
            <a:r>
              <a:rPr lang="en-US" sz="2400" b="1" dirty="0" smtClean="0">
                <a:solidFill>
                  <a:srgbClr val="800000"/>
                </a:solidFill>
              </a:rPr>
              <a:t>%</a:t>
            </a:r>
            <a:endParaRPr lang="ru-RU" sz="2400" b="1" dirty="0" smtClean="0">
              <a:solidFill>
                <a:srgbClr val="8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54191" y="5805264"/>
            <a:ext cx="297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</a:t>
            </a:r>
            <a:r>
              <a:rPr lang="ru-RU" sz="1400" dirty="0" smtClean="0"/>
              <a:t>Сумма эффекта для производителя</a:t>
            </a:r>
          </a:p>
          <a:p>
            <a:r>
              <a:rPr lang="ru-RU" sz="1400" dirty="0" smtClean="0"/>
              <a:t> без НДС и наценки точки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227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Варианты мобильных терминалов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3208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Мобильный терминал</a:t>
            </a:r>
            <a:endParaRPr lang="ru-RU" sz="2400" b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44824"/>
            <a:ext cx="1728192" cy="17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556792"/>
            <a:ext cx="28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Смартфон с</a:t>
            </a:r>
            <a:r>
              <a:rPr lang="ru-RU" dirty="0"/>
              <a:t>о</a:t>
            </a:r>
            <a:r>
              <a:rPr lang="ru-RU" dirty="0" smtClean="0"/>
              <a:t> сканером ШК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3861048"/>
            <a:ext cx="170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Планшет на </a:t>
            </a:r>
            <a:r>
              <a:rPr lang="en-US" dirty="0" err="1" smtClean="0"/>
              <a:t>iOS</a:t>
            </a:r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293096"/>
            <a:ext cx="2847474" cy="165618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4221088"/>
            <a:ext cx="2199752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2120" y="3861048"/>
            <a:ext cx="214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Планшет на </a:t>
            </a:r>
            <a:r>
              <a:rPr lang="en-US" dirty="0" smtClean="0"/>
              <a:t>Android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668344" y="155679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КПК</a:t>
            </a:r>
            <a:endParaRPr lang="ru-RU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1916832"/>
            <a:ext cx="1795140" cy="179514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1916832"/>
            <a:ext cx="1723132" cy="1723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79912" y="1556792"/>
            <a:ext cx="255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Классический смартфон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5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84" y="237422"/>
            <a:ext cx="8451857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Стоимость решения на базе устройства</a:t>
            </a:r>
          </a:p>
          <a:p>
            <a:r>
              <a:rPr lang="en-US" sz="2800" b="1" spc="300" dirty="0" smtClean="0">
                <a:solidFill>
                  <a:schemeClr val="accent1">
                    <a:lumMod val="50000"/>
                  </a:schemeClr>
                </a:solidFill>
              </a:rPr>
              <a:t>Honeywell Dolphin 6000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818724"/>
              </p:ext>
            </p:extLst>
          </p:nvPr>
        </p:nvGraphicFramePr>
        <p:xfrm>
          <a:off x="539552" y="3861048"/>
          <a:ext cx="8280920" cy="20269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03819"/>
                <a:gridCol w="2088869"/>
                <a:gridCol w="20882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Базовая</a:t>
                      </a:r>
                      <a:r>
                        <a:rPr lang="ru-RU" baseline="0" dirty="0" smtClean="0"/>
                        <a:t> версия </a:t>
                      </a:r>
                      <a:r>
                        <a:rPr lang="en-US" baseline="0" dirty="0" smtClean="0"/>
                        <a:t>RMS</a:t>
                      </a:r>
                      <a:r>
                        <a:rPr lang="ru-RU" baseline="0" dirty="0" smtClean="0"/>
                        <a:t>-системы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1000 шт.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Свыше 1000</a:t>
                      </a:r>
                      <a:r>
                        <a:rPr lang="ru-RU" baseline="0" dirty="0" smtClean="0"/>
                        <a:t> шт.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Первичный комплект установки на</a:t>
                      </a:r>
                      <a:r>
                        <a:rPr lang="ru-RU" baseline="0" dirty="0" smtClean="0"/>
                        <a:t> 1 ТТ</a:t>
                      </a:r>
                    </a:p>
                    <a:p>
                      <a:r>
                        <a:rPr lang="ru-RU" baseline="0" dirty="0" smtClean="0"/>
                        <a:t>(мобильный терминал + ПО для МТ + лицензия на 1 год эксплуатации)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19 900 р.</a:t>
                      </a:r>
                      <a:r>
                        <a:rPr lang="ru-RU" baseline="0" dirty="0" smtClean="0"/>
                        <a:t> без НДС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18 900 р.</a:t>
                      </a:r>
                      <a:r>
                        <a:rPr lang="ru-RU" baseline="0" dirty="0" smtClean="0"/>
                        <a:t> без НДС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 для</a:t>
                      </a:r>
                      <a:r>
                        <a:rPr lang="en-US" baseline="0" dirty="0" smtClean="0"/>
                        <a:t> RMS-</a:t>
                      </a:r>
                      <a:r>
                        <a:rPr lang="ru-RU" baseline="0" dirty="0" smtClean="0"/>
                        <a:t>сервера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10 000 р.</a:t>
                      </a:r>
                      <a:r>
                        <a:rPr lang="ru-RU" baseline="0" dirty="0" smtClean="0"/>
                        <a:t> без НДС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Бесплатно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Настройка импорта в </a:t>
                      </a:r>
                      <a:r>
                        <a:rPr lang="en-US" dirty="0" smtClean="0"/>
                        <a:t>CRM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10 000 р.</a:t>
                      </a:r>
                      <a:r>
                        <a:rPr lang="ru-RU" baseline="0" dirty="0" smtClean="0"/>
                        <a:t> без НДС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Бесплатно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3568" y="5877272"/>
            <a:ext cx="789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Стоимость годовой лицензии на ПО </a:t>
            </a:r>
            <a:r>
              <a:rPr lang="en-US" b="1" dirty="0" smtClean="0"/>
              <a:t>RMS</a:t>
            </a:r>
            <a:r>
              <a:rPr lang="ru-RU" b="1" dirty="0" smtClean="0"/>
              <a:t> – </a:t>
            </a:r>
            <a:r>
              <a:rPr lang="ru-RU" b="1" dirty="0"/>
              <a:t>7</a:t>
            </a:r>
            <a:r>
              <a:rPr lang="ru-RU" b="1" dirty="0" smtClean="0"/>
              <a:t>00</a:t>
            </a:r>
            <a:r>
              <a:rPr lang="en-US" b="1" dirty="0" smtClean="0"/>
              <a:t> </a:t>
            </a:r>
            <a:r>
              <a:rPr lang="ru-RU" b="1" dirty="0" smtClean="0"/>
              <a:t>рублей без НДС на 1 ТТ в год</a:t>
            </a:r>
            <a:r>
              <a:rPr lang="en-US" b="1" dirty="0" smtClean="0"/>
              <a:t>* </a:t>
            </a:r>
            <a:endParaRPr lang="ru-RU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220533"/>
              </p:ext>
            </p:extLst>
          </p:nvPr>
        </p:nvGraphicFramePr>
        <p:xfrm>
          <a:off x="539552" y="1268760"/>
          <a:ext cx="6192688" cy="23522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03819"/>
                <a:gridCol w="2088869"/>
              </a:tblGrid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ТЕСТОВАЯ ВЕРСИЯ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baseline="0" dirty="0" smtClean="0"/>
                        <a:t>RMS-</a:t>
                      </a:r>
                      <a:r>
                        <a:rPr lang="ru-RU" baseline="0" dirty="0" smtClean="0"/>
                        <a:t>системы</a:t>
                      </a:r>
                      <a:endParaRPr lang="ru-RU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100 шт.</a:t>
                      </a:r>
                      <a:endParaRPr lang="ru-RU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Стоимость мобильного терминала </a:t>
                      </a:r>
                      <a:endParaRPr lang="ru-RU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19 900 р.</a:t>
                      </a:r>
                      <a:r>
                        <a:rPr lang="ru-RU" baseline="0" dirty="0" smtClean="0"/>
                        <a:t> без НДС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Trial-</a:t>
                      </a:r>
                      <a:r>
                        <a:rPr lang="ru-RU" dirty="0" smtClean="0"/>
                        <a:t>версия</a:t>
                      </a:r>
                      <a:r>
                        <a:rPr lang="ru-RU" baseline="0" dirty="0" smtClean="0"/>
                        <a:t> ПО для МТ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Бесплатно на 3 месяца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 для</a:t>
                      </a:r>
                      <a:r>
                        <a:rPr lang="en-US" baseline="0" dirty="0" smtClean="0"/>
                        <a:t> RMS-</a:t>
                      </a:r>
                      <a:r>
                        <a:rPr lang="ru-RU" baseline="0" dirty="0" smtClean="0"/>
                        <a:t>сервера (усеченный функционал)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Бесплатно на 3 месяца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484784"/>
            <a:ext cx="2016224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6380260"/>
            <a:ext cx="535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</a:rPr>
              <a:t>ОКУПАЕМОСТЬ РЕШЕНИЯ – ДО 1 ГОДА</a:t>
            </a:r>
            <a:endParaRPr lang="ru-RU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0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59023"/>
            <a:ext cx="842493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>
                <a:solidFill>
                  <a:schemeClr val="accent1">
                    <a:lumMod val="50000"/>
                  </a:schemeClr>
                </a:solidFill>
              </a:rPr>
              <a:t>Комплексное  оснащение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73177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    Для реализации комплексных проектов, на ряду с программным обеспечением мы осуществляем поставку, установку и настройку всего спектра необходимого оборудования.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222862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Компьютерное оборудование 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/>
              <a:t>      (сервера и рабочие станции);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Технологическо</a:t>
            </a:r>
            <a:r>
              <a:rPr lang="ru-RU" sz="2000" b="1" dirty="0"/>
              <a:t>е</a:t>
            </a:r>
            <a:r>
              <a:rPr lang="ru-RU" sz="2000" b="1" dirty="0" smtClean="0"/>
              <a:t> оборудование: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терминалы сбора данных, крэдлы и зарядные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станции, запасные АКБ, сервисные контракты </a:t>
            </a:r>
          </a:p>
          <a:p>
            <a:pPr>
              <a:spcAft>
                <a:spcPts val="1200"/>
              </a:spcAft>
            </a:pPr>
            <a:r>
              <a:rPr lang="ru-RU" sz="2000" b="1" dirty="0"/>
              <a:t> </a:t>
            </a:r>
            <a:r>
              <a:rPr lang="ru-RU" sz="2000" b="1" dirty="0" smtClean="0"/>
              <a:t>     от производителя;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Оборудование для реализации проводной и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беспроводной сети.</a:t>
            </a: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6805" y="1628800"/>
            <a:ext cx="2001659" cy="3843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517232"/>
            <a:ext cx="51606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НАШИ КОНТАКТЫ</a:t>
            </a:r>
            <a:r>
              <a:rPr lang="en-US" b="1" dirty="0" smtClean="0"/>
              <a:t>:</a:t>
            </a:r>
          </a:p>
          <a:p>
            <a:r>
              <a:rPr lang="ru-RU" b="1" dirty="0" smtClean="0"/>
              <a:t>Телефон в Москве - </a:t>
            </a:r>
            <a:r>
              <a:rPr lang="ru-RU" b="1" dirty="0"/>
              <a:t>(495) 787-85-</a:t>
            </a:r>
            <a:r>
              <a:rPr lang="ru-RU" b="1" dirty="0" smtClean="0"/>
              <a:t>07</a:t>
            </a:r>
          </a:p>
          <a:p>
            <a:r>
              <a:rPr lang="ru-RU" b="1" dirty="0" smtClean="0"/>
              <a:t>Телефон в Санкт-Петербурге - </a:t>
            </a:r>
            <a:r>
              <a:rPr lang="ru-RU" b="1" dirty="0"/>
              <a:t>(812) 385-93-</a:t>
            </a:r>
            <a:r>
              <a:rPr lang="ru-RU" b="1" dirty="0" smtClean="0"/>
              <a:t>06</a:t>
            </a:r>
          </a:p>
          <a:p>
            <a:r>
              <a:rPr lang="en-US" b="1" dirty="0"/>
              <a:t>E-mail - info@nintegra.ru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916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908720"/>
            <a:ext cx="1633956" cy="1368152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2564904"/>
            <a:ext cx="1656184" cy="1242138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077072"/>
            <a:ext cx="1656184" cy="1074442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Канал традиционной торговли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052736"/>
            <a:ext cx="6552728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 smtClean="0"/>
              <a:t>Характеристики: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b="1" dirty="0" smtClean="0"/>
              <a:t>Низкий уровень автоматизации торговли;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b="1" dirty="0" smtClean="0"/>
              <a:t>Отсутствие планирования спроса,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b="1" dirty="0" smtClean="0"/>
              <a:t>Влияние человеческого фактора на скорость и ассортимент заказа продукции;</a:t>
            </a:r>
            <a:endParaRPr lang="en-US" sz="28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b="1" dirty="0" smtClean="0"/>
              <a:t>Высокий уровень </a:t>
            </a:r>
            <a:r>
              <a:rPr lang="en-US" sz="2800" b="1" dirty="0" smtClean="0"/>
              <a:t>Out of stock </a:t>
            </a:r>
            <a:r>
              <a:rPr lang="ru-RU" sz="2800" b="1" dirty="0" smtClean="0"/>
              <a:t>на полке – 17,7</a:t>
            </a:r>
            <a:r>
              <a:rPr lang="en-US" sz="2800" b="1" dirty="0" smtClean="0"/>
              <a:t>%*</a:t>
            </a:r>
            <a:r>
              <a:rPr lang="ru-RU" sz="2800" b="1" dirty="0"/>
              <a:t>;</a:t>
            </a:r>
            <a:r>
              <a:rPr lang="en-US" sz="2800" b="1" dirty="0" smtClean="0"/>
              <a:t> </a:t>
            </a:r>
            <a:endParaRPr lang="ru-RU" sz="2800" b="1" dirty="0" smtClean="0"/>
          </a:p>
          <a:p>
            <a:pPr>
              <a:spcAft>
                <a:spcPts val="600"/>
              </a:spcAft>
            </a:pPr>
            <a:endParaRPr lang="ru-RU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39952" y="4869160"/>
            <a:ext cx="735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800000"/>
                </a:solidFill>
              </a:rPr>
              <a:t>!!!</a:t>
            </a:r>
            <a:endParaRPr lang="ru-RU" sz="4400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5445224"/>
            <a:ext cx="8020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КАНАЛ ТРАДИЦИОННОЙ ТОРГОВЛИ 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ФОРМИРУЕТ ДО 80</a:t>
            </a:r>
            <a:r>
              <a:rPr lang="en-US" sz="2800" b="1" dirty="0" smtClean="0">
                <a:solidFill>
                  <a:srgbClr val="800000"/>
                </a:solidFill>
              </a:rPr>
              <a:t>% </a:t>
            </a:r>
            <a:r>
              <a:rPr lang="ru-RU" sz="2800" b="1" dirty="0" smtClean="0">
                <a:solidFill>
                  <a:srgbClr val="800000"/>
                </a:solidFill>
              </a:rPr>
              <a:t>ОБОРОТА </a:t>
            </a:r>
            <a:r>
              <a:rPr lang="en-US" sz="2800" b="1" dirty="0" smtClean="0">
                <a:solidFill>
                  <a:srgbClr val="800000"/>
                </a:solidFill>
              </a:rPr>
              <a:t>FMCG-</a:t>
            </a:r>
            <a:r>
              <a:rPr lang="ru-RU" sz="2800" b="1" dirty="0" smtClean="0">
                <a:solidFill>
                  <a:srgbClr val="800000"/>
                </a:solidFill>
              </a:rPr>
              <a:t>КОМПАНИЙ</a:t>
            </a:r>
            <a:endParaRPr lang="ru-RU" sz="2800" b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6525344"/>
            <a:ext cx="2524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</a:t>
            </a:r>
            <a:r>
              <a:rPr lang="ru-RU" sz="1200" dirty="0" smtClean="0"/>
              <a:t>Данные </a:t>
            </a:r>
            <a:r>
              <a:rPr lang="en-US" sz="1200" dirty="0" smtClean="0"/>
              <a:t>MMERB </a:t>
            </a:r>
            <a:r>
              <a:rPr lang="ru-RU" sz="1200" dirty="0" smtClean="0"/>
              <a:t>по </a:t>
            </a:r>
            <a:r>
              <a:rPr lang="en-US" sz="1200" dirty="0" smtClean="0"/>
              <a:t>FMCG-</a:t>
            </a:r>
            <a:r>
              <a:rPr lang="ru-RU" sz="1200" dirty="0" smtClean="0"/>
              <a:t>товарам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694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933056"/>
            <a:ext cx="3491880" cy="2323070"/>
          </a:xfrm>
          <a:prstGeom prst="rect">
            <a:avLst/>
          </a:prstGeom>
          <a:ln w="28575" cmpd="sng">
            <a:solidFill>
              <a:srgbClr val="8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1268760"/>
            <a:ext cx="8964488" cy="5216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b="1" dirty="0" smtClean="0"/>
              <a:t>Отсутствие продукции у поставщика/дистрибьютора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b="1" dirty="0" smtClean="0"/>
              <a:t>Ошибки в планировании, и, как следствие, в заказе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b="1" dirty="0" smtClean="0"/>
              <a:t>Резкие всплески спроса (систематические и случайные)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b="1" dirty="0" smtClean="0"/>
              <a:t>Задержки в формировании заказа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800" b="1" dirty="0" smtClean="0"/>
          </a:p>
          <a:p>
            <a:pPr>
              <a:spcAft>
                <a:spcPts val="600"/>
              </a:spcAft>
            </a:pPr>
            <a:endParaRPr lang="ru-RU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60648"/>
            <a:ext cx="8451857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en-US" sz="2800" b="1" spc="300" dirty="0" smtClean="0">
                <a:solidFill>
                  <a:schemeClr val="accent1">
                    <a:lumMod val="50000"/>
                  </a:schemeClr>
                </a:solidFill>
              </a:rPr>
              <a:t>OOS </a:t>
            </a:r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в Канале традиционной торговли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437112"/>
            <a:ext cx="4152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ОСНОВНОЙ ДРАЙВЕР </a:t>
            </a:r>
            <a:r>
              <a:rPr lang="en-US" sz="2400" b="1" dirty="0" smtClean="0">
                <a:solidFill>
                  <a:srgbClr val="800000"/>
                </a:solidFill>
              </a:rPr>
              <a:t>OOS</a:t>
            </a:r>
            <a:r>
              <a:rPr lang="ru-RU" sz="2400" b="1" dirty="0" smtClean="0">
                <a:solidFill>
                  <a:srgbClr val="800000"/>
                </a:solidFill>
              </a:rPr>
              <a:t> -  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ОТСУТСТВИЕ ОПЕРАТИВНОЙ 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ИНФОРМАЦИИ О ПРОДАЖАХ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 В ТОРГОВОЙ ТОЧКЕ</a:t>
            </a:r>
            <a:endParaRPr lang="ru-RU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84739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Итак, если для Ваше</a:t>
            </a:r>
            <a:r>
              <a:rPr lang="ru-RU" sz="2800" b="1" spc="300" dirty="0">
                <a:solidFill>
                  <a:schemeClr val="accent1">
                    <a:lumMod val="50000"/>
                  </a:schemeClr>
                </a:solidFill>
              </a:rPr>
              <a:t>й</a:t>
            </a:r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 Компании характерны: 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962106"/>
            <a:ext cx="648072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/>
              <a:t>Высокий уровень </a:t>
            </a:r>
            <a:r>
              <a:rPr lang="en-US" b="1" dirty="0" smtClean="0"/>
              <a:t>OOS (out of stock) </a:t>
            </a:r>
            <a:r>
              <a:rPr lang="ru-RU" b="1" dirty="0" smtClean="0"/>
              <a:t>в торговой точке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/>
              <a:t>Отсутствие информации о естественном цикле потребления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/>
              <a:t>Отсутствие информации об эффективности заказа торговой</a:t>
            </a:r>
          </a:p>
          <a:p>
            <a:pPr>
              <a:spcAft>
                <a:spcPts val="600"/>
              </a:spcAft>
            </a:pPr>
            <a:r>
              <a:rPr lang="ru-RU" b="1" dirty="0"/>
              <a:t> </a:t>
            </a:r>
            <a:r>
              <a:rPr lang="ru-RU" b="1" dirty="0" smtClean="0"/>
              <a:t>     точки или торгового представителя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/>
              <a:t>Отсутствие инструментария для измерения ежедневного или ежечасного наличия продукта в торговой точке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530058"/>
            <a:ext cx="6312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2.   Наличие следующих проблем в области Продаж: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124744"/>
            <a:ext cx="55835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/>
              <a:t>Продажи существенного объема продукции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через канал Традиционной торговли.</a:t>
            </a:r>
          </a:p>
          <a:p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517232"/>
            <a:ext cx="6109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ru-RU" sz="2000" b="1" dirty="0" smtClean="0"/>
              <a:t>Сложность в достижении рыночных показателей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в силу наличия вышеперечисленных проблем</a:t>
            </a:r>
            <a:endParaRPr lang="ru-RU" sz="2000" b="1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7" y="980728"/>
            <a:ext cx="2112235" cy="1584176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2780928"/>
            <a:ext cx="2137420" cy="2137420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97568014"/>
              </p:ext>
            </p:extLst>
          </p:nvPr>
        </p:nvGraphicFramePr>
        <p:xfrm>
          <a:off x="6804248" y="5085184"/>
          <a:ext cx="2160240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501816" cy="50405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458050"/>
            <a:ext cx="501816" cy="50405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517232"/>
            <a:ext cx="50181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… то наше предложение Вас заинтересует.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1196752"/>
            <a:ext cx="633670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/>
              <a:t>Наша компания рада предложить Вам комплексное решение для мониторинга продаж конечному потребителю в торговой точке – </a:t>
            </a:r>
            <a:r>
              <a:rPr lang="en-US" sz="2400" b="1" dirty="0" smtClean="0"/>
              <a:t>Retail Monitoring System</a:t>
            </a:r>
            <a:r>
              <a:rPr lang="ru-RU" sz="2400" b="1" dirty="0" smtClean="0"/>
              <a:t>. </a:t>
            </a:r>
          </a:p>
          <a:p>
            <a:pPr>
              <a:spcAft>
                <a:spcPts val="600"/>
              </a:spcAft>
            </a:pPr>
            <a:endParaRPr lang="ru-RU" sz="2000" b="1" dirty="0"/>
          </a:p>
          <a:p>
            <a:pPr>
              <a:spcAft>
                <a:spcPts val="600"/>
              </a:spcAft>
            </a:pPr>
            <a:r>
              <a:rPr lang="ru-RU" sz="2000" b="1" dirty="0" smtClean="0"/>
              <a:t>Преимущества решения</a:t>
            </a:r>
            <a:r>
              <a:rPr lang="en-US" sz="2000" b="1" dirty="0" smtClean="0"/>
              <a:t> RMS</a:t>
            </a:r>
            <a:r>
              <a:rPr lang="ru-RU" sz="2000" b="1" dirty="0" smtClean="0"/>
              <a:t>:</a:t>
            </a:r>
            <a:endParaRPr lang="en-US" sz="20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 smtClean="0"/>
              <a:t>Отражение продаж в реальном времени;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/>
              <a:t>У</a:t>
            </a:r>
            <a:r>
              <a:rPr lang="ru-RU" sz="2000" b="1" dirty="0" smtClean="0"/>
              <a:t>добный алгоритм ввода продаж в мобильный терминал  через сканирование штрих-кода продукта;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 smtClean="0"/>
              <a:t>Автоматическое обновление настроек и ассортимента;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 smtClean="0"/>
              <a:t>Интеграция с существующей системой </a:t>
            </a:r>
            <a:r>
              <a:rPr lang="en-US" sz="2000" b="1" dirty="0" smtClean="0"/>
              <a:t>CRM</a:t>
            </a:r>
            <a:r>
              <a:rPr lang="ru-RU" sz="2000" b="1" dirty="0" smtClean="0"/>
              <a:t>;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ru-RU" sz="20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70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7" y="1156271"/>
            <a:ext cx="2043145" cy="52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2924944"/>
            <a:ext cx="1854448" cy="18544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908720"/>
            <a:ext cx="2448272" cy="5688632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Состав решения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1728192" cy="1728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484784"/>
            <a:ext cx="245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Мобильный терминал</a:t>
            </a:r>
            <a:endParaRPr lang="ru-RU" b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077072"/>
            <a:ext cx="1329612" cy="1772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3140968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8000"/>
                </a:solidFill>
              </a:rPr>
              <a:t>+</a:t>
            </a:r>
            <a:endParaRPr lang="ru-RU" sz="66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949280"/>
            <a:ext cx="2192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 для мобильного</a:t>
            </a:r>
          </a:p>
          <a:p>
            <a:pPr algn="ctr"/>
            <a:r>
              <a:rPr lang="ru-RU" b="1" dirty="0" smtClean="0"/>
              <a:t>терминала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67944" y="155679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RMS-</a:t>
            </a:r>
            <a:r>
              <a:rPr lang="ru-RU" b="1" dirty="0" smtClean="0"/>
              <a:t>сервер</a:t>
            </a:r>
            <a:r>
              <a:rPr lang="en-US" b="1" dirty="0" smtClean="0"/>
              <a:t>*</a:t>
            </a:r>
            <a:endParaRPr lang="ru-RU" b="1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1916832"/>
            <a:ext cx="1512168" cy="165618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4077072"/>
            <a:ext cx="2400266" cy="18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3140968"/>
            <a:ext cx="72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8000"/>
                </a:solidFill>
              </a:rPr>
              <a:t>+</a:t>
            </a:r>
            <a:endParaRPr lang="ru-RU" sz="66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93519" y="6021288"/>
            <a:ext cx="227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 для </a:t>
            </a:r>
            <a:r>
              <a:rPr lang="en-US" b="1" dirty="0" smtClean="0"/>
              <a:t>RMS-</a:t>
            </a:r>
            <a:r>
              <a:rPr lang="ru-RU" b="1" dirty="0" smtClean="0"/>
              <a:t>сервера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020272" y="5229200"/>
            <a:ext cx="1725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Настройка </a:t>
            </a:r>
            <a:endParaRPr lang="en-US" b="1" dirty="0" smtClean="0"/>
          </a:p>
          <a:p>
            <a:pPr algn="ctr"/>
            <a:r>
              <a:rPr lang="ru-RU" b="1" dirty="0" smtClean="0"/>
              <a:t>импорта в </a:t>
            </a:r>
            <a:r>
              <a:rPr lang="en-US" b="1" dirty="0" smtClean="0"/>
              <a:t>CRM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43808" y="6550223"/>
            <a:ext cx="396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r>
              <a:rPr lang="ru-RU" sz="1400" dirty="0" smtClean="0"/>
              <a:t>возможно использование имеющихся серверов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19872" y="908720"/>
            <a:ext cx="2736304" cy="5688632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804248" y="1484784"/>
            <a:ext cx="2160240" cy="4536504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1560" y="836712"/>
            <a:ext cx="1871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8000"/>
                </a:solidFill>
              </a:rPr>
              <a:t>Торговая точка</a:t>
            </a: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34792" y="836712"/>
            <a:ext cx="1967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Блок обработки</a:t>
            </a:r>
          </a:p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 информации</a:t>
            </a: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76256" y="1556792"/>
            <a:ext cx="2008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Инфраструктура</a:t>
            </a:r>
          </a:p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 Компании</a:t>
            </a: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5940152" y="3356992"/>
            <a:ext cx="1080120" cy="792088"/>
          </a:xfrm>
          <a:prstGeom prst="left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2555776" y="3284984"/>
            <a:ext cx="1080120" cy="792088"/>
          </a:xfrm>
          <a:prstGeom prst="left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360" y="3284984"/>
            <a:ext cx="952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292080" y="1196752"/>
            <a:ext cx="289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Мобильный терминал в ТТ</a:t>
            </a:r>
            <a:endParaRPr lang="ru-RU" b="1" dirty="0"/>
          </a:p>
        </p:txBody>
      </p:sp>
      <p:sp>
        <p:nvSpPr>
          <p:cNvPr id="11" name="Стрелка вправо 10"/>
          <p:cNvSpPr/>
          <p:nvPr/>
        </p:nvSpPr>
        <p:spPr>
          <a:xfrm rot="2747449">
            <a:off x="7342574" y="2453386"/>
            <a:ext cx="1137628" cy="576064"/>
          </a:xfrm>
          <a:prstGeom prst="right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Продукция</a:t>
            </a: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4005064"/>
            <a:ext cx="1512168" cy="2232248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653352" y="3573016"/>
            <a:ext cx="138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RMS-</a:t>
            </a:r>
            <a:r>
              <a:rPr lang="ru-RU" b="1" dirty="0" smtClean="0"/>
              <a:t>сервер</a:t>
            </a:r>
            <a:endParaRPr lang="ru-RU" b="1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1594543"/>
            <a:ext cx="1584176" cy="1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115616" y="1234503"/>
            <a:ext cx="6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CRM</a:t>
            </a:r>
            <a:endParaRPr lang="ru-RU" b="1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2339752" y="1844824"/>
            <a:ext cx="3456384" cy="576064"/>
          </a:xfrm>
          <a:prstGeom prst="right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Продукция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68344" y="4365104"/>
            <a:ext cx="137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Покупатели</a:t>
            </a:r>
            <a:endParaRPr lang="ru-RU" b="1" dirty="0"/>
          </a:p>
        </p:txBody>
      </p:sp>
      <p:sp>
        <p:nvSpPr>
          <p:cNvPr id="21" name="Стрелка углом 20"/>
          <p:cNvSpPr/>
          <p:nvPr/>
        </p:nvSpPr>
        <p:spPr>
          <a:xfrm rot="5400000" flipH="1">
            <a:off x="5436096" y="3284984"/>
            <a:ext cx="1224136" cy="1800200"/>
          </a:xfrm>
          <a:prstGeom prst="ben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2" name="Стрелка углом 21"/>
          <p:cNvSpPr/>
          <p:nvPr/>
        </p:nvSpPr>
        <p:spPr>
          <a:xfrm rot="10800000">
            <a:off x="5148064" y="3573016"/>
            <a:ext cx="2196244" cy="2376264"/>
          </a:xfrm>
          <a:prstGeom prst="bentArrow">
            <a:avLst>
              <a:gd name="adj1" fmla="val 13929"/>
              <a:gd name="adj2" fmla="val 14296"/>
              <a:gd name="adj3" fmla="val 16144"/>
              <a:gd name="adj4" fmla="val 43750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 rot="10800000" flipH="1">
            <a:off x="1619672" y="3573016"/>
            <a:ext cx="1872208" cy="1296144"/>
          </a:xfrm>
          <a:prstGeom prst="ben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rot="16200000">
            <a:off x="971600" y="3429000"/>
            <a:ext cx="2304256" cy="2592288"/>
          </a:xfrm>
          <a:prstGeom prst="bentArrow">
            <a:avLst>
              <a:gd name="adj1" fmla="val 13929"/>
              <a:gd name="adj2" fmla="val 14296"/>
              <a:gd name="adj3" fmla="val 16144"/>
              <a:gd name="adj4" fmla="val 43750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7876" y="5877272"/>
            <a:ext cx="23972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Данные по продажам</a:t>
            </a:r>
          </a:p>
          <a:p>
            <a:pPr algn="ctr"/>
            <a:r>
              <a:rPr lang="ru-RU" sz="1600" dirty="0" smtClean="0"/>
              <a:t> конечному потребителю</a:t>
            </a:r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123728" y="3429000"/>
            <a:ext cx="1364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Данные </a:t>
            </a:r>
          </a:p>
          <a:p>
            <a:pPr algn="ctr"/>
            <a:r>
              <a:rPr lang="ru-RU" sz="1600" dirty="0" smtClean="0"/>
              <a:t>по продажам </a:t>
            </a:r>
          </a:p>
          <a:p>
            <a:pPr algn="ctr"/>
            <a:r>
              <a:rPr lang="ru-RU" sz="1600" dirty="0" smtClean="0"/>
              <a:t>в точку</a:t>
            </a:r>
            <a:endParaRPr lang="ru-RU" sz="1600" dirty="0"/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144" y="1700808"/>
            <a:ext cx="14763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1907704" y="4869160"/>
            <a:ext cx="1313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Ассортимент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220072" y="4869160"/>
            <a:ext cx="1313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Ассортимент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5436096" y="5805264"/>
            <a:ext cx="23972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Данные по продажам</a:t>
            </a:r>
          </a:p>
          <a:p>
            <a:pPr algn="ctr"/>
            <a:r>
              <a:rPr lang="ru-RU" sz="1600" dirty="0" smtClean="0"/>
              <a:t> конечному потребителю</a:t>
            </a:r>
            <a:endParaRPr lang="ru-RU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5075306" y="3573016"/>
            <a:ext cx="1364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Данные </a:t>
            </a:r>
          </a:p>
          <a:p>
            <a:pPr algn="ctr"/>
            <a:r>
              <a:rPr lang="ru-RU" sz="1600" dirty="0" smtClean="0"/>
              <a:t>по продажам </a:t>
            </a:r>
          </a:p>
          <a:p>
            <a:pPr algn="ctr"/>
            <a:r>
              <a:rPr lang="ru-RU" sz="1600" dirty="0" smtClean="0"/>
              <a:t>в точку</a:t>
            </a:r>
            <a:endParaRPr lang="ru-RU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Организация системы </a:t>
            </a:r>
            <a:r>
              <a:rPr lang="en-US" sz="2800" b="1" spc="300" dirty="0" smtClean="0">
                <a:solidFill>
                  <a:schemeClr val="accent1">
                    <a:lumMod val="50000"/>
                  </a:schemeClr>
                </a:solidFill>
              </a:rPr>
              <a:t>RMS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6660232" y="4941168"/>
            <a:ext cx="864096" cy="57606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G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012160" y="4293096"/>
            <a:ext cx="864096" cy="57606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G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755576" y="5301208"/>
            <a:ext cx="1296144" cy="57606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Internet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403648" y="4221088"/>
            <a:ext cx="1296144" cy="57606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Internet 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Формат данных о продажах в ТТ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854835"/>
              </p:ext>
            </p:extLst>
          </p:nvPr>
        </p:nvGraphicFramePr>
        <p:xfrm>
          <a:off x="395536" y="980728"/>
          <a:ext cx="8280919" cy="3103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1758"/>
                <a:gridCol w="2540570"/>
                <a:gridCol w="1584176"/>
                <a:gridCol w="1152128"/>
                <a:gridCol w="1082506"/>
                <a:gridCol w="15097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SKU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r>
                        <a:rPr lang="ru-RU" baseline="0" dirty="0" smtClean="0"/>
                        <a:t> и время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</a:t>
                      </a:r>
                      <a:r>
                        <a:rPr lang="ru-RU" baseline="0" dirty="0" smtClean="0"/>
                        <a:t> (шт.)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Остаток (шт.)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Норматив остатков (</a:t>
                      </a:r>
                      <a:r>
                        <a:rPr lang="ru-RU" dirty="0" err="1" smtClean="0"/>
                        <a:t>шт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X44920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Пиво Светлое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31/6/2102</a:t>
                      </a:r>
                      <a:r>
                        <a:rPr lang="ru-RU" sz="1400" baseline="0" dirty="0" smtClean="0"/>
                        <a:t> 12-11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</a:tr>
              <a:tr h="3384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Х44923</a:t>
                      </a:r>
                      <a:r>
                        <a:rPr lang="ru-RU" sz="1400" baseline="0" dirty="0" smtClean="0"/>
                        <a:t> Пиво Темное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31/6/2102</a:t>
                      </a:r>
                      <a:r>
                        <a:rPr lang="ru-RU" sz="1400" baseline="0" dirty="0" smtClean="0"/>
                        <a:t> 12-37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3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Х44924</a:t>
                      </a:r>
                      <a:r>
                        <a:rPr lang="ru-RU" sz="1600" baseline="0" dirty="0" smtClean="0">
                          <a:solidFill>
                            <a:srgbClr val="800000"/>
                          </a:solidFill>
                        </a:rPr>
                        <a:t> Пиво Классическое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31/6/2102</a:t>
                      </a:r>
                      <a:r>
                        <a:rPr lang="ru-RU" sz="1600" baseline="0" dirty="0" smtClean="0">
                          <a:solidFill>
                            <a:srgbClr val="800000"/>
                          </a:solidFill>
                        </a:rPr>
                        <a:t> 12-59</a:t>
                      </a:r>
                      <a:endParaRPr lang="ru-RU" sz="1600" dirty="0" smtClean="0">
                        <a:solidFill>
                          <a:srgbClr val="800000"/>
                        </a:solidFill>
                      </a:endParaRPr>
                    </a:p>
                    <a:p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3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3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2480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4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Х44926</a:t>
                      </a:r>
                      <a:r>
                        <a:rPr lang="ru-RU" sz="1600" baseline="0" dirty="0" smtClean="0">
                          <a:solidFill>
                            <a:srgbClr val="800000"/>
                          </a:solidFill>
                        </a:rPr>
                        <a:t> Пиво Авангард</a:t>
                      </a:r>
                      <a:endParaRPr lang="ru-RU" sz="1600" dirty="0" smtClean="0">
                        <a:solidFill>
                          <a:srgbClr val="800000"/>
                        </a:solidFill>
                      </a:endParaRPr>
                    </a:p>
                    <a:p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31/6/2102</a:t>
                      </a:r>
                      <a:r>
                        <a:rPr lang="ru-RU" sz="1600" baseline="0" dirty="0" smtClean="0">
                          <a:solidFill>
                            <a:srgbClr val="800000"/>
                          </a:solidFill>
                        </a:rPr>
                        <a:t> 13-13</a:t>
                      </a:r>
                      <a:endParaRPr lang="ru-RU" sz="1600" dirty="0" smtClean="0">
                        <a:solidFill>
                          <a:srgbClr val="800000"/>
                        </a:solidFill>
                      </a:endParaRPr>
                    </a:p>
                    <a:p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20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0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800000"/>
                          </a:solidFill>
                        </a:rPr>
                        <a:t>6</a:t>
                      </a:r>
                      <a:endParaRPr lang="ru-RU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Х44929</a:t>
                      </a:r>
                      <a:r>
                        <a:rPr lang="ru-RU" sz="1400" baseline="0" dirty="0" smtClean="0"/>
                        <a:t> Пиво Старое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31/6/2102</a:t>
                      </a:r>
                      <a:r>
                        <a:rPr lang="ru-RU" sz="1400" baseline="0" dirty="0" smtClean="0"/>
                        <a:t> 13-29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619672" y="4221088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203848" y="4221088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932040" y="4221088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444208" y="4221088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4725144"/>
            <a:ext cx="65941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Возможно формирование следующих массивов данных: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Реальный уровень </a:t>
            </a:r>
            <a:r>
              <a:rPr lang="en-US" sz="2000" b="1" dirty="0" smtClean="0"/>
              <a:t>OOS (OSA)</a:t>
            </a:r>
            <a:r>
              <a:rPr lang="ru-RU" sz="2000" b="1" dirty="0" smtClean="0"/>
              <a:t> и дистрибуции</a:t>
            </a:r>
            <a:endParaRPr lang="en-US" sz="2000" b="1" dirty="0" smtClean="0"/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Почасовые/</a:t>
            </a:r>
            <a:r>
              <a:rPr lang="ru-RU" sz="2000" b="1" dirty="0" err="1" smtClean="0"/>
              <a:t>подневные</a:t>
            </a:r>
            <a:r>
              <a:rPr lang="ru-RU" sz="2000" b="1" dirty="0" smtClean="0"/>
              <a:t> тренды потребления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Расчетные остатки на любой момент времени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800000"/>
                </a:solidFill>
              </a:rPr>
              <a:t>ПРОТОТИП ЗАКАЗА НА ПОПОЛНЕНИЕ ОСТАТКОВ В ТТ</a:t>
            </a:r>
            <a:endParaRPr lang="ru-RU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251520" y="3717032"/>
            <a:ext cx="8424936" cy="252028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251520" y="980728"/>
            <a:ext cx="8424936" cy="21602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96607" y="159023"/>
            <a:ext cx="84518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spc="300" dirty="0" smtClean="0">
                <a:solidFill>
                  <a:schemeClr val="accent1">
                    <a:lumMod val="50000"/>
                  </a:schemeClr>
                </a:solidFill>
              </a:rPr>
              <a:t>Изменение подхода к заказу продукции</a:t>
            </a:r>
            <a:endParaRPr lang="ru-RU" sz="2800" b="1" spc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1368152" cy="1026114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4208" y="1556792"/>
            <a:ext cx="144682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628800"/>
            <a:ext cx="1008112" cy="1008112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cxnSp>
        <p:nvCxnSpPr>
          <p:cNvPr id="8" name="Соединительная линия уступом 7"/>
          <p:cNvCxnSpPr>
            <a:stCxn id="3" idx="0"/>
            <a:endCxn id="6" idx="0"/>
          </p:cNvCxnSpPr>
          <p:nvPr/>
        </p:nvCxnSpPr>
        <p:spPr>
          <a:xfrm rot="16200000" flipH="1">
            <a:off x="2861810" y="134634"/>
            <a:ext cx="72008" cy="2916324"/>
          </a:xfrm>
          <a:prstGeom prst="bentConnector3">
            <a:avLst>
              <a:gd name="adj1" fmla="val -317465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6" idx="0"/>
            <a:endCxn id="4" idx="0"/>
          </p:cNvCxnSpPr>
          <p:nvPr/>
        </p:nvCxnSpPr>
        <p:spPr>
          <a:xfrm rot="5400000" flipH="1" flipV="1">
            <a:off x="5725795" y="186973"/>
            <a:ext cx="72008" cy="2811646"/>
          </a:xfrm>
          <a:prstGeom prst="bentConnector3">
            <a:avLst>
              <a:gd name="adj1" fmla="val 417465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35696" y="980728"/>
            <a:ext cx="217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Заказ на продукцию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860032" y="980728"/>
            <a:ext cx="217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Заказ на продукцию</a:t>
            </a:r>
            <a:endParaRPr lang="ru-RU" dirty="0"/>
          </a:p>
        </p:txBody>
      </p:sp>
      <p:cxnSp>
        <p:nvCxnSpPr>
          <p:cNvPr id="21" name="Соединительная линия уступом 20"/>
          <p:cNvCxnSpPr>
            <a:stCxn id="4" idx="2"/>
            <a:endCxn id="3" idx="2"/>
          </p:cNvCxnSpPr>
          <p:nvPr/>
        </p:nvCxnSpPr>
        <p:spPr>
          <a:xfrm rot="5400000">
            <a:off x="4294636" y="-290080"/>
            <a:ext cx="18002" cy="5727970"/>
          </a:xfrm>
          <a:prstGeom prst="bentConnector3">
            <a:avLst>
              <a:gd name="adj1" fmla="val 1369859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5856" y="2780928"/>
            <a:ext cx="220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Поставка продукции</a:t>
            </a:r>
            <a:endParaRPr lang="ru-RU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755576" y="3212976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2339752" y="3212976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4067944" y="3212976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5724128" y="3212976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7524328" y="3212976"/>
            <a:ext cx="648072" cy="432048"/>
          </a:xfrm>
          <a:prstGeom prst="down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1"/>
              </a:solidFill>
            </a:endParaRPr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6236" y="4417252"/>
            <a:ext cx="1656184" cy="115398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4203086"/>
            <a:ext cx="1380675" cy="1512168"/>
          </a:xfrm>
          <a:prstGeom prst="rect">
            <a:avLst/>
          </a:prstGeom>
          <a:noFill/>
          <a:ln w="28575" cmpd="sng">
            <a:solidFill>
              <a:srgbClr val="008000"/>
            </a:solidFill>
            <a:miter lim="800000"/>
            <a:headEnd/>
            <a:tailEnd/>
          </a:ln>
          <a:effectLst/>
        </p:spPr>
      </p:pic>
      <p:cxnSp>
        <p:nvCxnSpPr>
          <p:cNvPr id="34" name="Соединительная линия уступом 33"/>
          <p:cNvCxnSpPr>
            <a:endCxn id="30" idx="0"/>
          </p:cNvCxnSpPr>
          <p:nvPr/>
        </p:nvCxnSpPr>
        <p:spPr>
          <a:xfrm rot="5400000" flipH="1" flipV="1">
            <a:off x="2909999" y="2822855"/>
            <a:ext cx="216024" cy="2976486"/>
          </a:xfrm>
          <a:prstGeom prst="bentConnector3">
            <a:avLst>
              <a:gd name="adj1" fmla="val 205822"/>
            </a:avLst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83668" y="3627022"/>
            <a:ext cx="288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Данные «Продажи в точке»</a:t>
            </a:r>
            <a:endParaRPr lang="ru-RU" dirty="0"/>
          </a:p>
        </p:txBody>
      </p:sp>
      <p:sp>
        <p:nvSpPr>
          <p:cNvPr id="43" name="Пятно 2 42"/>
          <p:cNvSpPr/>
          <p:nvPr/>
        </p:nvSpPr>
        <p:spPr>
          <a:xfrm>
            <a:off x="3887924" y="4419110"/>
            <a:ext cx="1368152" cy="1152128"/>
          </a:xfrm>
          <a:prstGeom prst="irregularSeal2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ЗАКАЗ</a:t>
            </a:r>
            <a:endParaRPr lang="ru-RU" sz="1100" b="1" dirty="0">
              <a:solidFill>
                <a:schemeClr val="tx1"/>
              </a:solidFill>
            </a:endParaRPr>
          </a:p>
        </p:txBody>
      </p:sp>
      <p:cxnSp>
        <p:nvCxnSpPr>
          <p:cNvPr id="47" name="Прямая со стрелкой 46"/>
          <p:cNvCxnSpPr>
            <a:stCxn id="30" idx="1"/>
          </p:cNvCxnSpPr>
          <p:nvPr/>
        </p:nvCxnSpPr>
        <p:spPr>
          <a:xfrm flipH="1">
            <a:off x="2231740" y="4959170"/>
            <a:ext cx="1584176" cy="36004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375756" y="4635134"/>
            <a:ext cx="1541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Согласование</a:t>
            </a:r>
          </a:p>
          <a:p>
            <a:pPr algn="ctr"/>
            <a:r>
              <a:rPr lang="ru-RU" dirty="0" smtClean="0"/>
              <a:t>заказа</a:t>
            </a:r>
            <a:endParaRPr lang="ru-RU" dirty="0"/>
          </a:p>
        </p:txBody>
      </p:sp>
      <p:cxnSp>
        <p:nvCxnSpPr>
          <p:cNvPr id="49" name="Соединительная линия уступом 48"/>
          <p:cNvCxnSpPr>
            <a:stCxn id="29" idx="2"/>
            <a:endCxn id="63" idx="2"/>
          </p:cNvCxnSpPr>
          <p:nvPr/>
        </p:nvCxnSpPr>
        <p:spPr>
          <a:xfrm rot="5400000" flipH="1">
            <a:off x="4472989" y="2519899"/>
            <a:ext cx="54006" cy="6048672"/>
          </a:xfrm>
          <a:prstGeom prst="bentConnector3">
            <a:avLst>
              <a:gd name="adj1" fmla="val -423286"/>
            </a:avLst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419872" y="5805264"/>
            <a:ext cx="220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Поставка продукции</a:t>
            </a:r>
            <a:endParaRPr lang="ru-RU" dirty="0"/>
          </a:p>
        </p:txBody>
      </p:sp>
      <p:cxnSp>
        <p:nvCxnSpPr>
          <p:cNvPr id="56" name="Прямая со стрелкой 55"/>
          <p:cNvCxnSpPr>
            <a:stCxn id="30" idx="3"/>
            <a:endCxn id="29" idx="1"/>
          </p:cNvCxnSpPr>
          <p:nvPr/>
        </p:nvCxnSpPr>
        <p:spPr>
          <a:xfrm>
            <a:off x="5196591" y="4959170"/>
            <a:ext cx="1499645" cy="3507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328084" y="4635134"/>
            <a:ext cx="1226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Расчетный</a:t>
            </a:r>
          </a:p>
          <a:p>
            <a:pPr algn="ctr"/>
            <a:r>
              <a:rPr lang="ru-RU" dirty="0" smtClean="0"/>
              <a:t>заказ</a:t>
            </a:r>
            <a:endParaRPr lang="ru-RU" dirty="0"/>
          </a:p>
        </p:txBody>
      </p:sp>
      <p:cxnSp>
        <p:nvCxnSpPr>
          <p:cNvPr id="59" name="Соединительная линия уступом 58"/>
          <p:cNvCxnSpPr>
            <a:stCxn id="29" idx="0"/>
            <a:endCxn id="30" idx="0"/>
          </p:cNvCxnSpPr>
          <p:nvPr/>
        </p:nvCxnSpPr>
        <p:spPr>
          <a:xfrm rot="16200000" flipV="1">
            <a:off x="5908208" y="2801132"/>
            <a:ext cx="214166" cy="3018074"/>
          </a:xfrm>
          <a:prstGeom prst="bentConnector3">
            <a:avLst>
              <a:gd name="adj1" fmla="val 206740"/>
            </a:avLst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400092" y="3627022"/>
            <a:ext cx="289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Данные «Поставки в точку»</a:t>
            </a:r>
            <a:endParaRPr lang="ru-RU" dirty="0"/>
          </a:p>
        </p:txBody>
      </p:sp>
      <p:pic>
        <p:nvPicPr>
          <p:cNvPr id="63" name="Изображение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4491118"/>
            <a:ext cx="1368152" cy="1026114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sp>
        <p:nvSpPr>
          <p:cNvPr id="73" name="Овал 72"/>
          <p:cNvSpPr/>
          <p:nvPr/>
        </p:nvSpPr>
        <p:spPr>
          <a:xfrm>
            <a:off x="467544" y="1340768"/>
            <a:ext cx="576064" cy="432048"/>
          </a:xfrm>
          <a:prstGeom prst="ellips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ТТ</a:t>
            </a:r>
          </a:p>
        </p:txBody>
      </p:sp>
      <p:sp>
        <p:nvSpPr>
          <p:cNvPr id="75" name="Овал 74"/>
          <p:cNvSpPr/>
          <p:nvPr/>
        </p:nvSpPr>
        <p:spPr>
          <a:xfrm>
            <a:off x="3563888" y="1412776"/>
            <a:ext cx="576064" cy="432048"/>
          </a:xfrm>
          <a:prstGeom prst="ellips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ТП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6012160" y="1412776"/>
            <a:ext cx="936104" cy="432048"/>
          </a:xfrm>
          <a:prstGeom prst="ellips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</a:rPr>
              <a:t>Дист</a:t>
            </a:r>
            <a:r>
              <a:rPr lang="ru-RU" sz="1200" b="1" dirty="0" smtClean="0">
                <a:solidFill>
                  <a:schemeClr val="tx1"/>
                </a:solidFill>
              </a:rPr>
              <a:t>-р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7776356" y="4203086"/>
            <a:ext cx="936104" cy="432048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</a:rPr>
              <a:t>Дист</a:t>
            </a:r>
            <a:r>
              <a:rPr lang="ru-RU" sz="1200" b="1" dirty="0" smtClean="0">
                <a:solidFill>
                  <a:schemeClr val="tx1"/>
                </a:solidFill>
              </a:rPr>
              <a:t>-р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4680012" y="4059070"/>
            <a:ext cx="936104" cy="432048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RMS-</a:t>
            </a:r>
            <a:r>
              <a:rPr lang="ru-RU" sz="1200" b="1" dirty="0" smtClean="0">
                <a:solidFill>
                  <a:schemeClr val="tx1"/>
                </a:solidFill>
              </a:rPr>
              <a:t>сервер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575556" y="4275094"/>
            <a:ext cx="576064" cy="432048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ТТ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24602</TotalTime>
  <Words>1027</Words>
  <Application>Microsoft Office PowerPoint</Application>
  <PresentationFormat>Экран (4:3)</PresentationFormat>
  <Paragraphs>259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Khristev</dc:creator>
  <cp:lastModifiedBy>Яткевич Станислава</cp:lastModifiedBy>
  <cp:revision>123</cp:revision>
  <cp:lastPrinted>2012-03-19T05:28:59Z</cp:lastPrinted>
  <dcterms:created xsi:type="dcterms:W3CDTF">2011-12-14T11:32:24Z</dcterms:created>
  <dcterms:modified xsi:type="dcterms:W3CDTF">2013-02-18T11:42:11Z</dcterms:modified>
</cp:coreProperties>
</file>