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77" r:id="rId8"/>
    <p:sldId id="276" r:id="rId9"/>
    <p:sldId id="262" r:id="rId10"/>
    <p:sldId id="278" r:id="rId11"/>
    <p:sldId id="263" r:id="rId12"/>
    <p:sldId id="279" r:id="rId13"/>
    <p:sldId id="264" r:id="rId14"/>
    <p:sldId id="268" r:id="rId15"/>
    <p:sldId id="265" r:id="rId16"/>
    <p:sldId id="274" r:id="rId17"/>
    <p:sldId id="266" r:id="rId18"/>
    <p:sldId id="272" r:id="rId19"/>
    <p:sldId id="270" r:id="rId20"/>
    <p:sldId id="273" r:id="rId21"/>
    <p:sldId id="271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94660"/>
  </p:normalViewPr>
  <p:slideViewPr>
    <p:cSldViewPr>
      <p:cViewPr>
        <p:scale>
          <a:sx n="80" d="100"/>
          <a:sy n="80" d="100"/>
        </p:scale>
        <p:origin x="-1092" y="2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6147" name="Picture 3" descr="D:\1. Министерство обороны\Ситуационный центр\!CENTER\Anim\final_fullHD_01019.jpg"/>
          <p:cNvPicPr>
            <a:picLocks noChangeAspect="1" noChangeArrowheads="1"/>
          </p:cNvPicPr>
          <p:nvPr userDrawn="1"/>
        </p:nvPicPr>
        <p:blipFill>
          <a:blip r:embed="rId2" cstate="print"/>
          <a:srcRect l="16163" t="4701" r="16467" b="5236"/>
          <a:stretch>
            <a:fillRect/>
          </a:stretch>
        </p:blipFill>
        <p:spPr bwMode="auto">
          <a:xfrm>
            <a:off x="0" y="-14514"/>
            <a:ext cx="9144000" cy="6876000"/>
          </a:xfrm>
          <a:prstGeom prst="rect">
            <a:avLst/>
          </a:prstGeom>
          <a:noFill/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. Министерство обороны\Ситуационный центр\!CENTER\Anim\final_fullHD_01403.jpg"/>
          <p:cNvPicPr>
            <a:picLocks noChangeAspect="1" noChangeArrowheads="1"/>
          </p:cNvPicPr>
          <p:nvPr userDrawn="1"/>
        </p:nvPicPr>
        <p:blipFill>
          <a:blip r:embed="rId2" cstate="print"/>
          <a:srcRect l="10498" r="14698"/>
          <a:stretch>
            <a:fillRect/>
          </a:stretch>
        </p:blipFill>
        <p:spPr bwMode="auto">
          <a:xfrm>
            <a:off x="0" y="-14514"/>
            <a:ext cx="9144000" cy="6876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80728"/>
          </a:xfrm>
        </p:spPr>
        <p:txBody>
          <a:bodyPr>
            <a:normAutofit/>
          </a:bodyPr>
          <a:lstStyle>
            <a:lvl1pPr>
              <a:defRPr sz="3500">
                <a:solidFill>
                  <a:schemeClr val="bg1"/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395536" y="980728"/>
            <a:ext cx="874846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B9C9-1201-4F57-9540-2614E969FC9A}" type="datetimeFigureOut">
              <a:rPr lang="ru-RU" smtClean="0"/>
              <a:pPr/>
              <a:t>18.02.2013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82677-7443-4D88-89CD-66261E3746A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Relationship Id="rId9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179512" y="2924944"/>
            <a:ext cx="88204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	Ситуационный Центр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Верховного Главнокомандующего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Панель управления руководителя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2887" t="67547" r="39956" b="12766"/>
          <a:stretch>
            <a:fillRect/>
          </a:stretch>
        </p:blipFill>
        <p:spPr bwMode="auto">
          <a:xfrm>
            <a:off x="395536" y="3171346"/>
            <a:ext cx="2520000" cy="1625806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4" name="Выноска 1 (с границей) 3"/>
          <p:cNvSpPr/>
          <p:nvPr/>
        </p:nvSpPr>
        <p:spPr>
          <a:xfrm>
            <a:off x="3635897" y="3243524"/>
            <a:ext cx="5112568" cy="1512168"/>
          </a:xfrm>
          <a:prstGeom prst="accentCallout1">
            <a:avLst>
              <a:gd name="adj1" fmla="val 20954"/>
              <a:gd name="adj2" fmla="val -368"/>
              <a:gd name="adj3" fmla="val 40168"/>
              <a:gd name="adj4" fmla="val -20912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Микрофон конференцсвязи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Включение на сенсорной панели.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dirty="0" smtClean="0"/>
              <a:t>Светодиодный индикатор включения</a:t>
            </a:r>
            <a:endParaRPr lang="ru-RU" dirty="0"/>
          </a:p>
        </p:txBody>
      </p:sp>
      <p:sp>
        <p:nvSpPr>
          <p:cNvPr id="8" name="Выноска 1 (с границей) 7"/>
          <p:cNvSpPr/>
          <p:nvPr/>
        </p:nvSpPr>
        <p:spPr>
          <a:xfrm>
            <a:off x="3635896" y="1515162"/>
            <a:ext cx="5112568" cy="720000"/>
          </a:xfrm>
          <a:prstGeom prst="accentCallout1">
            <a:avLst>
              <a:gd name="adj1" fmla="val 20954"/>
              <a:gd name="adj2" fmla="val -368"/>
              <a:gd name="adj3" fmla="val 72733"/>
              <a:gd name="adj4" fmla="val -1395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Закрытая </a:t>
            </a:r>
            <a:r>
              <a:rPr lang="ru-RU" b="1" dirty="0" err="1" smtClean="0"/>
              <a:t>видеоконференц</a:t>
            </a:r>
            <a:r>
              <a:rPr lang="ru-RU" b="1" dirty="0" smtClean="0"/>
              <a:t> связь (ЗВКС) и Телефонный набор</a:t>
            </a:r>
            <a:endParaRPr lang="ru-RU" b="1" dirty="0"/>
          </a:p>
        </p:txBody>
      </p:sp>
      <p:pic>
        <p:nvPicPr>
          <p:cNvPr id="10243" name="Picture 3" descr="D:\1. Министерство обороны\Ситуационный центр\! Презентация\скрин\АРМ руководителя\03-Telephone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485083"/>
            <a:ext cx="2520000" cy="1511869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Экран коллективного пользования</a:t>
            </a:r>
            <a:endParaRPr lang="ru-RU" dirty="0"/>
          </a:p>
        </p:txBody>
      </p:sp>
      <p:sp>
        <p:nvSpPr>
          <p:cNvPr id="4" name="Содержимое 2"/>
          <p:cNvSpPr txBox="1">
            <a:spLocks/>
          </p:cNvSpPr>
          <p:nvPr/>
        </p:nvSpPr>
        <p:spPr>
          <a:xfrm>
            <a:off x="467544" y="3717032"/>
            <a:ext cx="8352928" cy="294178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51 000 000</a:t>
            </a:r>
            <a:r>
              <a:rPr lang="ru-RU" sz="2400" dirty="0" smtClean="0">
                <a:solidFill>
                  <a:schemeClr val="bg1"/>
                </a:solidFill>
              </a:rPr>
              <a:t> светодиодов.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Площадь экрана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38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м.кв.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Разрешение 16 000 на 3 200 пикселей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Возможно размещение 20 различных окон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Спроектирован и построен отечественным производителем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Низкие требования к энергопотреблению  и тепловыделению</a:t>
            </a:r>
          </a:p>
          <a:p>
            <a:pPr marL="342900" indent="-342900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ru-RU" sz="2400" dirty="0" smtClean="0">
                <a:solidFill>
                  <a:schemeClr val="bg1"/>
                </a:solidFill>
              </a:rPr>
              <a:t>Срок  службы 50 000 часов или 5 лет непрерывной работы</a:t>
            </a: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 cstate="print"/>
          <a:srcRect l="1176" t="38580" r="1176" b="31180"/>
          <a:stretch>
            <a:fillRect/>
          </a:stretch>
        </p:blipFill>
        <p:spPr bwMode="auto">
          <a:xfrm>
            <a:off x="126108" y="1556792"/>
            <a:ext cx="8928992" cy="1728192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Вспомогательные помещения</a:t>
            </a:r>
            <a:endParaRPr lang="ru-RU" dirty="0"/>
          </a:p>
        </p:txBody>
      </p:sp>
      <p:pic>
        <p:nvPicPr>
          <p:cNvPr id="3074" name="Picture 2" descr="D:\1. Министерство обороны\Ситуационный центр\!CENTER\(Footage)\JPG\01\scense_06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1340768"/>
            <a:ext cx="4096455" cy="2304256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6" name="Выноска 1 (с границей) 5"/>
          <p:cNvSpPr/>
          <p:nvPr/>
        </p:nvSpPr>
        <p:spPr>
          <a:xfrm>
            <a:off x="5004047" y="1325157"/>
            <a:ext cx="3096000" cy="720000"/>
          </a:xfrm>
          <a:prstGeom prst="accentCallout1">
            <a:avLst>
              <a:gd name="adj1" fmla="val 20954"/>
              <a:gd name="adj2" fmla="val -368"/>
              <a:gd name="adj3" fmla="val 135408"/>
              <a:gd name="adj4" fmla="val -15875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Пресс-центр</a:t>
            </a:r>
            <a:endParaRPr lang="ru-RU" b="1" dirty="0"/>
          </a:p>
        </p:txBody>
      </p:sp>
      <p:pic>
        <p:nvPicPr>
          <p:cNvPr id="3075" name="Picture 3" descr="D:\1. Министерство обороны\Ситуационный центр\!CENTER\(Footage)\JPG\SLAID_03\PIC_03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896" y="4725144"/>
            <a:ext cx="320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8" name="Выноска 1 (с границей) 7"/>
          <p:cNvSpPr/>
          <p:nvPr/>
        </p:nvSpPr>
        <p:spPr>
          <a:xfrm>
            <a:off x="1403648" y="3861048"/>
            <a:ext cx="3096344" cy="720000"/>
          </a:xfrm>
          <a:prstGeom prst="accentCallout1">
            <a:avLst>
              <a:gd name="adj1" fmla="val 20954"/>
              <a:gd name="adj2" fmla="val -368"/>
              <a:gd name="adj3" fmla="val 117266"/>
              <a:gd name="adj4" fmla="val -14654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Переговорная комната</a:t>
            </a:r>
            <a:endParaRPr lang="ru-RU" b="1" dirty="0"/>
          </a:p>
        </p:txBody>
      </p:sp>
      <p:sp>
        <p:nvSpPr>
          <p:cNvPr id="10" name="Выноска 1 (с границей) 9"/>
          <p:cNvSpPr/>
          <p:nvPr/>
        </p:nvSpPr>
        <p:spPr>
          <a:xfrm>
            <a:off x="5663237" y="3861048"/>
            <a:ext cx="3096000" cy="720000"/>
          </a:xfrm>
          <a:prstGeom prst="accentCallout1">
            <a:avLst>
              <a:gd name="adj1" fmla="val 20954"/>
              <a:gd name="adj2" fmla="val -368"/>
              <a:gd name="adj3" fmla="val 125512"/>
              <a:gd name="adj4" fmla="val -13573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Кабинет Руководителя</a:t>
            </a:r>
            <a:endParaRPr lang="ru-RU" b="1" dirty="0"/>
          </a:p>
        </p:txBody>
      </p:sp>
      <p:pic>
        <p:nvPicPr>
          <p:cNvPr id="3077" name="Picture 5" descr="D:\1. Министерство обороны\Ситуационный центр\!CENTER\(Footage)\JPG\temp_slaid\temp_slaid_04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4726800"/>
            <a:ext cx="3199999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Информационные сегменты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Открытый сегмент</a:t>
            </a:r>
          </a:p>
          <a:p>
            <a:r>
              <a:rPr lang="ru-RU" dirty="0" smtClean="0"/>
              <a:t>Закрытый сегмент</a:t>
            </a:r>
          </a:p>
          <a:p>
            <a:r>
              <a:rPr lang="ru-RU" dirty="0" smtClean="0"/>
              <a:t>Интернет-сегмент</a:t>
            </a:r>
            <a:endParaRPr lang="ru-RU" dirty="0"/>
          </a:p>
        </p:txBody>
      </p:sp>
      <p:pic>
        <p:nvPicPr>
          <p:cNvPr id="12290" name="Picture 2" descr="D:\1. Министерство обороны\Ситуационный центр\! Презентация\скрин\СхемаИнфПотоков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564904"/>
            <a:ext cx="5472608" cy="40720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Режимы функционирования ситуационного центра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ru-RU" dirty="0" smtClean="0"/>
              <a:t>В условиях повседневной деятельности</a:t>
            </a:r>
          </a:p>
          <a:p>
            <a:pPr lvl="1">
              <a:spcAft>
                <a:spcPts val="600"/>
              </a:spcAft>
            </a:pPr>
            <a:r>
              <a:rPr lang="ru-RU" dirty="0" smtClean="0"/>
              <a:t>заслушивания, </a:t>
            </a:r>
          </a:p>
          <a:p>
            <a:pPr lvl="1">
              <a:spcAft>
                <a:spcPts val="600"/>
              </a:spcAft>
            </a:pPr>
            <a:r>
              <a:rPr lang="ru-RU" dirty="0" smtClean="0"/>
              <a:t>совещания, </a:t>
            </a:r>
          </a:p>
          <a:p>
            <a:pPr lvl="1">
              <a:spcAft>
                <a:spcPts val="600"/>
              </a:spcAft>
            </a:pPr>
            <a:r>
              <a:rPr lang="ru-RU" dirty="0" smtClean="0"/>
              <a:t>командно-штабные военные игры </a:t>
            </a:r>
            <a:r>
              <a:rPr lang="ru-RU" dirty="0"/>
              <a:t>и </a:t>
            </a:r>
            <a:r>
              <a:rPr lang="ru-RU" dirty="0" smtClean="0"/>
              <a:t>тренировки, </a:t>
            </a:r>
          </a:p>
          <a:p>
            <a:pPr lvl="1">
              <a:spcAft>
                <a:spcPts val="1800"/>
              </a:spcAft>
            </a:pPr>
            <a:r>
              <a:rPr lang="ru-RU" dirty="0" smtClean="0"/>
              <a:t>мониторинг </a:t>
            </a:r>
            <a:r>
              <a:rPr lang="ru-RU" dirty="0"/>
              <a:t>текущей деятельности ведомства</a:t>
            </a:r>
            <a:endParaRPr lang="ru-RU" dirty="0" smtClean="0"/>
          </a:p>
          <a:p>
            <a:pPr>
              <a:spcAft>
                <a:spcPts val="1800"/>
              </a:spcAft>
            </a:pPr>
            <a:r>
              <a:rPr lang="ru-RU" dirty="0" smtClean="0"/>
              <a:t>В условиях чрезвычайных ситуаций</a:t>
            </a:r>
          </a:p>
          <a:p>
            <a:pPr>
              <a:spcAft>
                <a:spcPts val="1800"/>
              </a:spcAft>
            </a:pPr>
            <a:r>
              <a:rPr lang="ru-RU" dirty="0" smtClean="0"/>
              <a:t>В условиях перевода Вооруженных Сил с мирного на военное время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Единая </a:t>
            </a:r>
            <a:r>
              <a:rPr lang="ru-RU" dirty="0" err="1" smtClean="0"/>
              <a:t>геоинформационная</a:t>
            </a:r>
            <a:r>
              <a:rPr lang="ru-RU" dirty="0" smtClean="0"/>
              <a:t> основа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52317"/>
            <a:ext cx="8229600" cy="1761059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- </a:t>
            </a:r>
            <a:r>
              <a:rPr lang="ru-RU" dirty="0" smtClean="0"/>
              <a:t>цифровая карта </a:t>
            </a:r>
            <a:r>
              <a:rPr lang="ru-RU" dirty="0"/>
              <a:t>мира, России, крупнейших городов России </a:t>
            </a:r>
            <a:r>
              <a:rPr lang="ru-RU" i="1" dirty="0"/>
              <a:t>(около 30)</a:t>
            </a:r>
            <a:r>
              <a:rPr lang="ru-RU" dirty="0"/>
              <a:t>, </a:t>
            </a:r>
          </a:p>
          <a:p>
            <a:r>
              <a:rPr lang="ru-RU" dirty="0"/>
              <a:t>- </a:t>
            </a:r>
            <a:r>
              <a:rPr lang="ru-RU" dirty="0" smtClean="0"/>
              <a:t>база </a:t>
            </a:r>
            <a:r>
              <a:rPr lang="ru-RU" dirty="0"/>
              <a:t>данных рельефа </a:t>
            </a:r>
            <a:r>
              <a:rPr lang="ru-RU" dirty="0" smtClean="0"/>
              <a:t>местности, </a:t>
            </a:r>
            <a:endParaRPr lang="ru-RU" dirty="0"/>
          </a:p>
          <a:p>
            <a:r>
              <a:rPr lang="ru-RU" dirty="0"/>
              <a:t>- </a:t>
            </a:r>
            <a:r>
              <a:rPr lang="ru-RU" dirty="0" smtClean="0"/>
              <a:t>мировая база </a:t>
            </a:r>
            <a:r>
              <a:rPr lang="ru-RU" dirty="0"/>
              <a:t>аэронавигационных данных, </a:t>
            </a:r>
          </a:p>
          <a:p>
            <a:r>
              <a:rPr lang="ru-RU" dirty="0"/>
              <a:t>- специализированное программное обеспечение (порядка 20 различных продуктов, включая компонент для отображения 3</a:t>
            </a:r>
            <a:r>
              <a:rPr lang="en-US" dirty="0"/>
              <a:t>D</a:t>
            </a:r>
            <a:r>
              <a:rPr lang="ru-RU" dirty="0"/>
              <a:t>-модели).</a:t>
            </a:r>
          </a:p>
          <a:p>
            <a:endParaRPr lang="ru-RU" dirty="0"/>
          </a:p>
        </p:txBody>
      </p:sp>
      <p:pic>
        <p:nvPicPr>
          <p:cNvPr id="13314" name="Picture 2" descr="D:\1. Министерство обороны\Ситуационный центр\! Презентация\скрин\ГИС - воздух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72"/>
            <a:ext cx="7740000" cy="1523807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3315" name="Picture 3" descr="D:\1. Министерство обороны\Ситуационный центр\! Презентация\скрин\ГИС1 - С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7740000" cy="16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6" name="Выноска 1 (с границей) 5"/>
          <p:cNvSpPr/>
          <p:nvPr/>
        </p:nvSpPr>
        <p:spPr>
          <a:xfrm flipH="1">
            <a:off x="179512" y="1628800"/>
            <a:ext cx="2520280" cy="720000"/>
          </a:xfrm>
          <a:prstGeom prst="accentCallout1">
            <a:avLst>
              <a:gd name="adj1" fmla="val 20954"/>
              <a:gd name="adj2" fmla="val -368"/>
              <a:gd name="adj3" fmla="val 72733"/>
              <a:gd name="adj4" fmla="val -1395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отображение воздушной, морской, наземной обстановки</a:t>
            </a:r>
            <a:endParaRPr lang="ru-RU" dirty="0"/>
          </a:p>
        </p:txBody>
      </p:sp>
      <p:sp>
        <p:nvSpPr>
          <p:cNvPr id="7" name="Выноска 1 (с границей) 6"/>
          <p:cNvSpPr/>
          <p:nvPr/>
        </p:nvSpPr>
        <p:spPr>
          <a:xfrm flipH="1">
            <a:off x="179512" y="3429000"/>
            <a:ext cx="2520280" cy="720000"/>
          </a:xfrm>
          <a:prstGeom prst="accentCallout1">
            <a:avLst>
              <a:gd name="adj1" fmla="val 20954"/>
              <a:gd name="adj2" fmla="val -368"/>
              <a:gd name="adj3" fmla="val 66487"/>
              <a:gd name="adj4" fmla="val -51428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отображение данных из систем мониторинга СМИ</a:t>
            </a:r>
            <a:endParaRPr lang="ru-RU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 l="70475" t="37320" r="1963" b="2201"/>
          <a:stretch>
            <a:fillRect/>
          </a:stretch>
        </p:blipFill>
        <p:spPr bwMode="auto">
          <a:xfrm>
            <a:off x="6372200" y="1124744"/>
            <a:ext cx="2520280" cy="3456384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Единая </a:t>
            </a:r>
            <a:r>
              <a:rPr lang="ru-RU" dirty="0" err="1" smtClean="0"/>
              <a:t>геоинформационная</a:t>
            </a:r>
            <a:r>
              <a:rPr lang="ru-RU" dirty="0" smtClean="0"/>
              <a:t> основа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751" t="7560" r="2751" b="2981"/>
          <a:stretch>
            <a:fillRect/>
          </a:stretch>
        </p:blipFill>
        <p:spPr bwMode="auto">
          <a:xfrm>
            <a:off x="3001008" y="1772816"/>
            <a:ext cx="5963479" cy="3528392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5" name="Выноска 1 (с границей) 4"/>
          <p:cNvSpPr/>
          <p:nvPr/>
        </p:nvSpPr>
        <p:spPr>
          <a:xfrm flipH="1">
            <a:off x="323528" y="4509120"/>
            <a:ext cx="2520280" cy="720000"/>
          </a:xfrm>
          <a:prstGeom prst="accentCallout1">
            <a:avLst>
              <a:gd name="adj1" fmla="val 20954"/>
              <a:gd name="adj2" fmla="val -368"/>
              <a:gd name="adj3" fmla="val 72733"/>
              <a:gd name="adj4" fmla="val -1395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/>
              <a:t>3D </a:t>
            </a:r>
            <a:r>
              <a:rPr lang="ru-RU" dirty="0" smtClean="0"/>
              <a:t>модель земного шара</a:t>
            </a:r>
            <a:endParaRPr lang="ru-RU" dirty="0"/>
          </a:p>
        </p:txBody>
      </p:sp>
      <p:sp>
        <p:nvSpPr>
          <p:cNvPr id="6" name="Выноска 1 (с границей) 5"/>
          <p:cNvSpPr/>
          <p:nvPr/>
        </p:nvSpPr>
        <p:spPr>
          <a:xfrm flipH="1">
            <a:off x="323528" y="3645024"/>
            <a:ext cx="2520280" cy="720000"/>
          </a:xfrm>
          <a:prstGeom prst="accentCallout1">
            <a:avLst>
              <a:gd name="adj1" fmla="val 20954"/>
              <a:gd name="adj2" fmla="val -368"/>
              <a:gd name="adj3" fmla="val 72733"/>
              <a:gd name="adj4" fmla="val -1395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Вывод данных РЛС по воздушным и морским судам</a:t>
            </a:r>
            <a:endParaRPr lang="ru-RU" dirty="0"/>
          </a:p>
        </p:txBody>
      </p:sp>
      <p:sp>
        <p:nvSpPr>
          <p:cNvPr id="7" name="Выноска 1 (с границей) 6"/>
          <p:cNvSpPr/>
          <p:nvPr/>
        </p:nvSpPr>
        <p:spPr>
          <a:xfrm flipH="1">
            <a:off x="323528" y="1772816"/>
            <a:ext cx="2520280" cy="720000"/>
          </a:xfrm>
          <a:prstGeom prst="accentCallout1">
            <a:avLst>
              <a:gd name="adj1" fmla="val 20954"/>
              <a:gd name="adj2" fmla="val -368"/>
              <a:gd name="adj3" fmla="val 72733"/>
              <a:gd name="adj4" fmla="val -1395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err="1" smtClean="0"/>
              <a:t>Аэро-фотоснимки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Информационно-аналитическая система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149080"/>
            <a:ext cx="8229600" cy="1977083"/>
          </a:xfrm>
        </p:spPr>
        <p:txBody>
          <a:bodyPr/>
          <a:lstStyle/>
          <a:p>
            <a:r>
              <a:rPr lang="ru-RU" dirty="0"/>
              <a:t>предназначена для анализа данных из открытых источников и позволяет визуализировать данные в виде наглядных графиков, гистограмм, схематичных изображений контурных </a:t>
            </a:r>
            <a:r>
              <a:rPr lang="ru-RU" dirty="0" smtClean="0"/>
              <a:t>карт.</a:t>
            </a:r>
            <a:endParaRPr lang="ru-RU" dirty="0"/>
          </a:p>
        </p:txBody>
      </p:sp>
      <p:pic>
        <p:nvPicPr>
          <p:cNvPr id="15363" name="Picture 3" descr="D:\1. Министерство обороны\Ситуационный центр\! Презентация\скрин\ИАС_графическое представление данных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196752"/>
            <a:ext cx="288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5364" name="Picture 4" descr="D:\1. Министерство обороны\Ситуационный центр\! Презентация\скрин\ИАС_Сводный отчет по Ливи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288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5365" name="Picture 5" descr="D:\1. Министерство обороны\Ситуационный центр\! Презентация\скрин\ИАС_Сводный отчет по Япони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1640" y="2060848"/>
            <a:ext cx="288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5362" name="Picture 2" descr="D:\1. Министерство обороны\Ситуационный центр\! Презентация\скрин\ИАС_Библиотека вооружения (авиация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060848"/>
            <a:ext cx="288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Подсистемы открытого сегмента</a:t>
            </a:r>
            <a:endParaRPr lang="ru-RU" dirty="0"/>
          </a:p>
        </p:txBody>
      </p:sp>
      <p:pic>
        <p:nvPicPr>
          <p:cNvPr id="16386" name="Picture 2" descr="D:\1. Министерство обороны\Ситуационный центр\! Презентация\скрин\Часовой пояс-Ливия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440875"/>
            <a:ext cx="1800000" cy="10116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6387" name="Picture 3" descr="D:\1. Министерство обороны\Ситуационный центр\! Презентация\скрин\ИнтеллСофт.jpg"/>
          <p:cNvPicPr>
            <a:picLocks noChangeAspect="1" noChangeArrowheads="1"/>
          </p:cNvPicPr>
          <p:nvPr/>
        </p:nvPicPr>
        <p:blipFill>
          <a:blip r:embed="rId3" cstate="print"/>
          <a:srcRect l="33750" t="16286" r="35651" b="29715"/>
          <a:stretch>
            <a:fillRect/>
          </a:stretch>
        </p:blipFill>
        <p:spPr bwMode="auto">
          <a:xfrm>
            <a:off x="395536" y="1297784"/>
            <a:ext cx="1800000" cy="1985294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6388" name="Picture 4" descr="D:\1. Министерство обороны\Ситуационный центр\! Презентация\скрин\мете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648748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8" name="Выноска 1 (с границей) 7"/>
          <p:cNvSpPr/>
          <p:nvPr/>
        </p:nvSpPr>
        <p:spPr>
          <a:xfrm>
            <a:off x="2483768" y="3440875"/>
            <a:ext cx="6408712" cy="1011600"/>
          </a:xfrm>
          <a:prstGeom prst="accentCallout1">
            <a:avLst>
              <a:gd name="adj1" fmla="val 20954"/>
              <a:gd name="adj2" fmla="val -368"/>
              <a:gd name="adj3" fmla="val 27676"/>
              <a:gd name="adj4" fmla="val -500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Система «Часовые пояса»</a:t>
            </a:r>
            <a:r>
              <a:rPr lang="ru-RU" dirty="0" smtClean="0"/>
              <a:t> – Показывает время и положение по интересующему региону планеты.</a:t>
            </a:r>
            <a:endParaRPr lang="ru-RU" dirty="0"/>
          </a:p>
        </p:txBody>
      </p:sp>
      <p:sp>
        <p:nvSpPr>
          <p:cNvPr id="9" name="Выноска 1 (с границей) 8"/>
          <p:cNvSpPr/>
          <p:nvPr/>
        </p:nvSpPr>
        <p:spPr>
          <a:xfrm>
            <a:off x="2483768" y="1297784"/>
            <a:ext cx="6408712" cy="1987200"/>
          </a:xfrm>
          <a:prstGeom prst="accentCallout1">
            <a:avLst>
              <a:gd name="adj1" fmla="val 20954"/>
              <a:gd name="adj2" fmla="val -368"/>
              <a:gd name="adj3" fmla="val 24744"/>
              <a:gd name="adj4" fmla="val -4964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Система мониторинга исполнения поручений</a:t>
            </a:r>
            <a:r>
              <a:rPr lang="ru-RU" dirty="0" smtClean="0"/>
              <a:t> Министра обороны. </a:t>
            </a:r>
            <a:r>
              <a:rPr lang="ru-RU" dirty="0"/>
              <a:t>Система тесно интегрирована в ведомственную систему электронного документооборота и позволяет как выявлять случаи нарушения сроков исполнения поручений, так и просматривать информацию по каждому </a:t>
            </a:r>
            <a:r>
              <a:rPr lang="ru-RU" dirty="0" smtClean="0"/>
              <a:t>поручению.</a:t>
            </a:r>
            <a:endParaRPr lang="ru-RU" dirty="0"/>
          </a:p>
        </p:txBody>
      </p:sp>
      <p:sp>
        <p:nvSpPr>
          <p:cNvPr id="10" name="Выноска 1 (с границей) 9"/>
          <p:cNvSpPr/>
          <p:nvPr/>
        </p:nvSpPr>
        <p:spPr>
          <a:xfrm>
            <a:off x="2483768" y="4648748"/>
            <a:ext cx="6408712" cy="1011600"/>
          </a:xfrm>
          <a:prstGeom prst="accentCallout1">
            <a:avLst>
              <a:gd name="adj1" fmla="val 20954"/>
              <a:gd name="adj2" fmla="val -368"/>
              <a:gd name="adj3" fmla="val 29162"/>
              <a:gd name="adj4" fmla="val -5198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Система мониторинга метеообстановки</a:t>
            </a:r>
            <a:r>
              <a:rPr lang="ru-RU" dirty="0" smtClean="0"/>
              <a:t>, предназначенная для отображения фактического и прогнозного состояния погоды на 5 дней вперед.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Мониторинг и аналитическая обработка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3645024"/>
            <a:ext cx="8229600" cy="2769171"/>
          </a:xfrm>
        </p:spPr>
        <p:txBody>
          <a:bodyPr>
            <a:normAutofit fontScale="85000" lnSpcReduction="10000"/>
          </a:bodyPr>
          <a:lstStyle/>
          <a:p>
            <a:pPr lvl="0">
              <a:spcAft>
                <a:spcPts val="1200"/>
              </a:spcAft>
            </a:pPr>
            <a:r>
              <a:rPr lang="ru-RU" dirty="0"/>
              <a:t>сбор, накопление, хранение информации спутникового и наземного теле- и </a:t>
            </a:r>
            <a:r>
              <a:rPr lang="ru-RU" dirty="0" err="1"/>
              <a:t>радиоэфира</a:t>
            </a:r>
            <a:r>
              <a:rPr lang="ru-RU" dirty="0"/>
              <a:t>, электронных и печатных СМИ по интересующим информационным объектам (персонам, организациям, государствам);</a:t>
            </a:r>
          </a:p>
          <a:p>
            <a:pPr lvl="0">
              <a:spcAft>
                <a:spcPts val="1200"/>
              </a:spcAft>
            </a:pPr>
            <a:r>
              <a:rPr lang="ru-RU" dirty="0"/>
              <a:t>распознавание графических образов и аудиоданных, в том числе на иностранных языках;</a:t>
            </a:r>
          </a:p>
          <a:p>
            <a:pPr>
              <a:spcAft>
                <a:spcPts val="1200"/>
              </a:spcAft>
            </a:pPr>
            <a:r>
              <a:rPr lang="ru-RU" dirty="0" smtClean="0"/>
              <a:t>аналитическая обработка </a:t>
            </a:r>
            <a:r>
              <a:rPr lang="ru-RU" dirty="0" err="1"/>
              <a:t>контента</a:t>
            </a:r>
            <a:r>
              <a:rPr lang="ru-RU" dirty="0"/>
              <a:t> по заданным показателям, включая статистический анализ, анализ взаимосвязей информационных объектов, прогнозирование развития ситуации</a:t>
            </a:r>
          </a:p>
        </p:txBody>
      </p:sp>
      <p:pic>
        <p:nvPicPr>
          <p:cNvPr id="14338" name="Picture 2" descr="D:\1. Министерство обороны\Ситуационный центр\! Презентация\скрин\видеодонесения-КШУ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9675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39" name="Picture 3" descr="D:\1. Министерство обороны\Ситуационный центр\! Презентация\скрин\видеодонесения-Лив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19675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40" name="Picture 4" descr="D:\1. Министерство обороны\Ситуационный центр\! Презентация\скрин\видеодонесения-Хлор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41" name="Picture 5" descr="D:\1. Министерство обороны\Ситуационный центр\! Презентация\скрин\screenshot_20110211_1416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227687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42" name="Picture 6" descr="D:\1. Министерство обороны\Ситуационный центр\! Презентация\скрин\screenshot_20110211_1417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227687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43" name="Picture 7" descr="D:\1. Министерство обороны\Ситуационный центр\! Презентация\скрин\screenshot_20110408_17274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0232" y="119675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44" name="Picture 8" descr="D:\1. Министерство обороны\Ситуационный центр\! Презентация\скрин\screenshot_20110408_17275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60232" y="227687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4345" name="Picture 9" descr="D:\1. Министерство обороны\Ситуационный центр\! Презентация\скрин\screenshot_20110408_17280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788024" y="2276872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Совещание в мае 2010</a:t>
            </a:r>
            <a:endParaRPr lang="ru-RU" dirty="0"/>
          </a:p>
        </p:txBody>
      </p:sp>
      <p:pic>
        <p:nvPicPr>
          <p:cNvPr id="1026" name="Picture 2" descr="http://news.kremlin.ru/media/events/photos/big/41d2fda08e995d07585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12975"/>
            <a:ext cx="4176463" cy="2788593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28" name="Picture 4" descr="http://news.kremlin.ru/media/events/photos/big/41d2fda08716702250ff.jpe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>
            <a:off x="395536" y="5417591"/>
            <a:ext cx="720000" cy="480739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30" name="Picture 6" descr="http://news.kremlin.ru/media/events/photos/big/41d2fda07df22c495b12.jpeg"/>
          <p:cNvPicPr>
            <a:picLocks noChangeAspect="1" noChangeArrowheads="1"/>
          </p:cNvPicPr>
          <p:nvPr/>
        </p:nvPicPr>
        <p:blipFill>
          <a:blip r:embed="rId4" cstate="print">
            <a:grayscl/>
          </a:blip>
          <a:srcRect/>
          <a:stretch>
            <a:fillRect/>
          </a:stretch>
        </p:blipFill>
        <p:spPr bwMode="auto">
          <a:xfrm>
            <a:off x="1259632" y="5417591"/>
            <a:ext cx="720000" cy="480739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32" name="Picture 8" descr="http://news.kremlin.ru/media/events/photos/big/41d2fda07a31d7a54f86.jpeg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2123728" y="5417591"/>
            <a:ext cx="720000" cy="480739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34" name="Picture 10" descr="http://news.kremlin.ru/media/events/photos/big/41d2fda076dbc6da948b.jpeg"/>
          <p:cNvPicPr>
            <a:picLocks noChangeAspect="1"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2987824" y="5417591"/>
            <a:ext cx="720000" cy="480739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36" name="Picture 12" descr="http://news.kremlin.ru/media/events/photos/big/41d2fda08357ac60774b.jpeg"/>
          <p:cNvPicPr>
            <a:picLocks noChangeAspect="1" noChangeArrowheads="1"/>
          </p:cNvPicPr>
          <p:nvPr/>
        </p:nvPicPr>
        <p:blipFill>
          <a:blip r:embed="rId7" cstate="print">
            <a:grayscl/>
          </a:blip>
          <a:srcRect/>
          <a:stretch>
            <a:fillRect/>
          </a:stretch>
        </p:blipFill>
        <p:spPr bwMode="auto">
          <a:xfrm>
            <a:off x="3851920" y="5417591"/>
            <a:ext cx="720000" cy="480739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32" name="Содержимое 2"/>
          <p:cNvSpPr>
            <a:spLocks noGrp="1"/>
          </p:cNvSpPr>
          <p:nvPr>
            <p:ph idx="1"/>
          </p:nvPr>
        </p:nvSpPr>
        <p:spPr>
          <a:xfrm>
            <a:off x="395536" y="1124744"/>
            <a:ext cx="8748464" cy="1080119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Одобрены предложения по реконструкции </a:t>
            </a:r>
            <a:br>
              <a:rPr lang="ru-RU" dirty="0" smtClean="0"/>
            </a:br>
            <a:r>
              <a:rPr lang="ru-RU" dirty="0" smtClean="0"/>
              <a:t>Зала Коллегий Министерства обороны с целью создания Ситуационного Центра Верховного Главнокомандующего</a:t>
            </a:r>
            <a:endParaRPr lang="ru-RU" dirty="0"/>
          </a:p>
        </p:txBody>
      </p:sp>
      <p:pic>
        <p:nvPicPr>
          <p:cNvPr id="1039" name="Picture 15" descr="D:\1. Министерство обороны\Ситуационный центр\!CENTER\(Footage)\JPG\Planirovka_new_and_Images\Planirovka_Images_00056.jpg"/>
          <p:cNvPicPr>
            <a:picLocks noChangeAspect="1" noChangeArrowheads="1"/>
          </p:cNvPicPr>
          <p:nvPr/>
        </p:nvPicPr>
        <p:blipFill>
          <a:blip r:embed="rId8" cstate="print"/>
          <a:srcRect l="21002" t="8890" r="21991" b="9323"/>
          <a:stretch>
            <a:fillRect/>
          </a:stretch>
        </p:blipFill>
        <p:spPr bwMode="auto">
          <a:xfrm>
            <a:off x="5076056" y="2412975"/>
            <a:ext cx="2409137" cy="1944216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35" name="Выноска 1 (с границей) 34"/>
          <p:cNvSpPr/>
          <p:nvPr/>
        </p:nvSpPr>
        <p:spPr>
          <a:xfrm>
            <a:off x="7596336" y="2823815"/>
            <a:ext cx="1440160" cy="576064"/>
          </a:xfrm>
          <a:prstGeom prst="accentCallout1">
            <a:avLst>
              <a:gd name="adj1" fmla="val 20954"/>
              <a:gd name="adj2" fmla="val -368"/>
              <a:gd name="adj3" fmla="val 101477"/>
              <a:gd name="adj4" fmla="val -87660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3, 4 этаж</a:t>
            </a:r>
            <a:endParaRPr lang="ru-RU" dirty="0"/>
          </a:p>
        </p:txBody>
      </p:sp>
      <p:pic>
        <p:nvPicPr>
          <p:cNvPr id="1040" name="Picture 16" descr="D:\1. Министерство обороны\Ситуационный центр\!CENTER\(Footage)\JPG\Planirovka_new_and_Images\Planirovka_Images_00508.jpg"/>
          <p:cNvPicPr>
            <a:picLocks noChangeAspect="1" noChangeArrowheads="1"/>
          </p:cNvPicPr>
          <p:nvPr/>
        </p:nvPicPr>
        <p:blipFill>
          <a:blip r:embed="rId9" cstate="print"/>
          <a:srcRect l="48005" t="3556" r="1989"/>
          <a:stretch>
            <a:fillRect/>
          </a:stretch>
        </p:blipFill>
        <p:spPr bwMode="auto">
          <a:xfrm>
            <a:off x="5076056" y="4501207"/>
            <a:ext cx="995507" cy="108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41" name="Picture 17" descr="D:\1. Министерство обороны\Ситуационный центр\!CENTER\(Footage)\JPG\Planirovka_new_and_Images\Planirovka_Images_00539.jpg"/>
          <p:cNvPicPr>
            <a:picLocks noChangeAspect="1" noChangeArrowheads="1"/>
          </p:cNvPicPr>
          <p:nvPr/>
        </p:nvPicPr>
        <p:blipFill>
          <a:blip r:embed="rId10" cstate="print"/>
          <a:srcRect l="48005" t="12446" r="1989"/>
          <a:stretch>
            <a:fillRect/>
          </a:stretch>
        </p:blipFill>
        <p:spPr bwMode="auto">
          <a:xfrm>
            <a:off x="5076056" y="5759251"/>
            <a:ext cx="997200" cy="982117"/>
          </a:xfrm>
          <a:prstGeom prst="rect">
            <a:avLst/>
          </a:prstGeom>
          <a:noFill/>
        </p:spPr>
      </p:pic>
      <p:sp>
        <p:nvSpPr>
          <p:cNvPr id="38" name="Содержимое 2"/>
          <p:cNvSpPr txBox="1">
            <a:spLocks/>
          </p:cNvSpPr>
          <p:nvPr/>
        </p:nvSpPr>
        <p:spPr>
          <a:xfrm>
            <a:off x="395536" y="6021289"/>
            <a:ext cx="4176464" cy="8367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Май 2010, посещение Штаба Московского  военного округа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Подсистемы открытого сегмента</a:t>
            </a:r>
            <a:endParaRPr lang="ru-RU" dirty="0"/>
          </a:p>
        </p:txBody>
      </p:sp>
      <p:sp>
        <p:nvSpPr>
          <p:cNvPr id="4" name="Выноска 1 (с границей) 3"/>
          <p:cNvSpPr/>
          <p:nvPr/>
        </p:nvSpPr>
        <p:spPr>
          <a:xfrm>
            <a:off x="2483768" y="2432936"/>
            <a:ext cx="6408712" cy="1011600"/>
          </a:xfrm>
          <a:prstGeom prst="accentCallout1">
            <a:avLst>
              <a:gd name="adj1" fmla="val 20954"/>
              <a:gd name="adj2" fmla="val -368"/>
              <a:gd name="adj3" fmla="val 27676"/>
              <a:gd name="adj4" fmla="val -5007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Система мониторинга СМИ</a:t>
            </a:r>
            <a:r>
              <a:rPr lang="ru-RU" dirty="0"/>
              <a:t> – аналитическая система сбора, анализа всех публикуемых в СМИ материалов. Позволяет задавать критерии отбора и поиска информации.</a:t>
            </a:r>
          </a:p>
        </p:txBody>
      </p:sp>
      <p:sp>
        <p:nvSpPr>
          <p:cNvPr id="5" name="Выноска 1 (с границей) 4"/>
          <p:cNvSpPr/>
          <p:nvPr/>
        </p:nvSpPr>
        <p:spPr>
          <a:xfrm>
            <a:off x="2483768" y="3595666"/>
            <a:ext cx="6408712" cy="1269106"/>
          </a:xfrm>
          <a:prstGeom prst="accentCallout1">
            <a:avLst>
              <a:gd name="adj1" fmla="val 20954"/>
              <a:gd name="adj2" fmla="val -368"/>
              <a:gd name="adj3" fmla="val 24744"/>
              <a:gd name="adj4" fmla="val -4964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Система </a:t>
            </a:r>
            <a:r>
              <a:rPr lang="ru-RU" b="1" dirty="0" err="1"/>
              <a:t>видеомониторинга</a:t>
            </a:r>
            <a:r>
              <a:rPr lang="ru-RU" dirty="0"/>
              <a:t> удаленных объектов с возможностью управления положением камеры. Для обеспечения ее работы используется </a:t>
            </a:r>
            <a:r>
              <a:rPr lang="ru-RU" dirty="0" err="1"/>
              <a:t>мультисервисная</a:t>
            </a:r>
            <a:r>
              <a:rPr lang="ru-RU" dirty="0"/>
              <a:t> сеть передачи данных Министерства обороны</a:t>
            </a:r>
          </a:p>
        </p:txBody>
      </p:sp>
      <p:sp>
        <p:nvSpPr>
          <p:cNvPr id="6" name="Выноска 1 (с границей) 5"/>
          <p:cNvSpPr/>
          <p:nvPr/>
        </p:nvSpPr>
        <p:spPr>
          <a:xfrm>
            <a:off x="2483768" y="5008788"/>
            <a:ext cx="6408712" cy="1011600"/>
          </a:xfrm>
          <a:prstGeom prst="accentCallout1">
            <a:avLst>
              <a:gd name="adj1" fmla="val 20954"/>
              <a:gd name="adj2" fmla="val -368"/>
              <a:gd name="adj3" fmla="val 29162"/>
              <a:gd name="adj4" fmla="val -5198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/>
              <a:t>Система «Военные конфликты»</a:t>
            </a:r>
            <a:r>
              <a:rPr lang="ru-RU" dirty="0"/>
              <a:t> – </a:t>
            </a:r>
            <a:r>
              <a:rPr lang="ru-RU" dirty="0" err="1"/>
              <a:t>вВ</a:t>
            </a:r>
            <a:r>
              <a:rPr lang="ru-RU" dirty="0"/>
              <a:t> системе публикуются вся собранная информация из открытых систем по текущим вооруженным конфликтам.</a:t>
            </a:r>
          </a:p>
        </p:txBody>
      </p:sp>
      <p:pic>
        <p:nvPicPr>
          <p:cNvPr id="17410" name="Picture 2" descr="D:\1. Министерство обороны\Ситуационный центр\! Презентация\скрин\medialog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420888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7411" name="Picture 3" descr="D:\1. Министерство обороны\Ситуационный центр\! Презентация\скрин\screenshot_20110408_171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583618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7412" name="Picture 4" descr="D:\1. Министерство обороны\Ситуационный центр\! Презентация\скрин\screenshot_20110408_17182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5008788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1" name="Picture 5" descr="D:\1. Министерство обороны\Ситуационный центр\! Презентация\скрин\screenshot_20110211_1417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68760"/>
            <a:ext cx="1800000" cy="10125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2" name="Выноска 1 (с границей) 11"/>
          <p:cNvSpPr/>
          <p:nvPr/>
        </p:nvSpPr>
        <p:spPr>
          <a:xfrm>
            <a:off x="2483768" y="1268760"/>
            <a:ext cx="6408712" cy="1011600"/>
          </a:xfrm>
          <a:prstGeom prst="accentCallout1">
            <a:avLst>
              <a:gd name="adj1" fmla="val 20954"/>
              <a:gd name="adj2" fmla="val -368"/>
              <a:gd name="adj3" fmla="val 33645"/>
              <a:gd name="adj4" fmla="val -4730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Система экономики</a:t>
            </a:r>
            <a:r>
              <a:rPr lang="ru-RU" dirty="0" smtClean="0"/>
              <a:t>, предназначенная для отображения основных  мировых экономических показателей.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Возможности подсистем открытого сегмента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725144"/>
            <a:ext cx="8229600" cy="194421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ru-RU" dirty="0" smtClean="0"/>
              <a:t>оценка </a:t>
            </a:r>
            <a:r>
              <a:rPr lang="ru-RU" dirty="0"/>
              <a:t>и вывод на экраны коллективного пользования </a:t>
            </a:r>
            <a:r>
              <a:rPr lang="ru-RU" dirty="0" smtClean="0"/>
              <a:t>данных </a:t>
            </a:r>
            <a:r>
              <a:rPr lang="ru-RU" dirty="0"/>
              <a:t>о состоянии исполнения поручений; </a:t>
            </a:r>
          </a:p>
          <a:p>
            <a:pPr lvl="0"/>
            <a:r>
              <a:rPr lang="ru-RU" dirty="0" smtClean="0"/>
              <a:t>данные </a:t>
            </a:r>
            <a:r>
              <a:rPr lang="ru-RU" dirty="0"/>
              <a:t>о методическом и информационном обеспечении выполнения функций Минобороны по управлению Государственной программой вооружения;</a:t>
            </a:r>
          </a:p>
          <a:p>
            <a:pPr lvl="0"/>
            <a:r>
              <a:rPr lang="ru-RU" dirty="0" smtClean="0"/>
              <a:t>данные </a:t>
            </a:r>
            <a:r>
              <a:rPr lang="ru-RU" dirty="0"/>
              <a:t>о мониторинге программы жилищного строительства Минобороны на основе интегрированного информационного хранилища, интерактивных средств визуальной аналитики;</a:t>
            </a:r>
          </a:p>
          <a:p>
            <a:r>
              <a:rPr lang="ru-RU" dirty="0" smtClean="0"/>
              <a:t>данные </a:t>
            </a:r>
            <a:r>
              <a:rPr lang="ru-RU" dirty="0"/>
              <a:t>о мониторинге реализации высвобождаемого военного имущества</a:t>
            </a:r>
          </a:p>
        </p:txBody>
      </p:sp>
      <p:pic>
        <p:nvPicPr>
          <p:cNvPr id="5" name="Picture 3" descr="D:\1. Министерство обороны\Ситуационный центр\! Презентация\скрин\ИнтеллСоф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1196752"/>
            <a:ext cx="5299789" cy="3312368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/>
              <a:t>Наращивание возможностей ситуационного центра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ru-RU" dirty="0" smtClean="0"/>
              <a:t>оптимизация </a:t>
            </a:r>
            <a:r>
              <a:rPr lang="ru-RU" dirty="0"/>
              <a:t>существующего программно-аппаратного комплекса;</a:t>
            </a:r>
          </a:p>
          <a:p>
            <a:pPr>
              <a:spcAft>
                <a:spcPts val="1800"/>
              </a:spcAft>
            </a:pPr>
            <a:r>
              <a:rPr lang="ru-RU" dirty="0" smtClean="0"/>
              <a:t>наращивание </a:t>
            </a:r>
            <a:r>
              <a:rPr lang="ru-RU" dirty="0"/>
              <a:t>возможностей специального программного обеспечения в интересах более эффективного использования имеющихся возможностей;</a:t>
            </a:r>
          </a:p>
          <a:p>
            <a:pPr>
              <a:spcAft>
                <a:spcPts val="1800"/>
              </a:spcAft>
            </a:pPr>
            <a:r>
              <a:rPr lang="ru-RU" dirty="0" smtClean="0"/>
              <a:t>расширение </a:t>
            </a:r>
            <a:r>
              <a:rPr lang="ru-RU" dirty="0"/>
              <a:t>функционала экспертно-аналитической системы ситуационного центра.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создания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4005064"/>
            <a:ext cx="8229600" cy="2121099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Обеспечение </a:t>
            </a:r>
            <a:r>
              <a:rPr lang="ru-RU" dirty="0"/>
              <a:t>возможности принятия обоснованных управленческих решений в максимально сжатые сроки за счет предоставления руководству в удобной форме актуальных сведений: как подвергшихся аналитической обработке, так и получаемых напрямую из источников, например, СМИ или сети </a:t>
            </a:r>
            <a:r>
              <a:rPr lang="ru-RU" dirty="0" smtClean="0"/>
              <a:t>Интернет.</a:t>
            </a:r>
            <a:endParaRPr lang="ru-RU" dirty="0"/>
          </a:p>
        </p:txBody>
      </p:sp>
      <p:pic>
        <p:nvPicPr>
          <p:cNvPr id="8194" name="Picture 2" descr="D:\1. Министерство обороны\Ситуационный центр\!CENTER\Anim\final_fullHD_00583.jpg"/>
          <p:cNvPicPr>
            <a:picLocks noChangeAspect="1" noChangeArrowheads="1"/>
          </p:cNvPicPr>
          <p:nvPr/>
        </p:nvPicPr>
        <p:blipFill>
          <a:blip r:embed="rId2" cstate="print"/>
          <a:srcRect t="19558" b="19991"/>
          <a:stretch>
            <a:fillRect/>
          </a:stretch>
        </p:blipFill>
        <p:spPr bwMode="auto">
          <a:xfrm>
            <a:off x="827584" y="1268760"/>
            <a:ext cx="7623529" cy="2592288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Назначение ситуационного центра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ru-RU" dirty="0" smtClean="0"/>
              <a:t>информационное </a:t>
            </a:r>
            <a:r>
              <a:rPr lang="ru-RU" dirty="0"/>
              <a:t>обеспечение деятельности Верховного Главнокомандующего, Совета Безопасности и Правительства Российской Федерации;</a:t>
            </a:r>
          </a:p>
          <a:p>
            <a:pPr>
              <a:spcAft>
                <a:spcPts val="1800"/>
              </a:spcAft>
            </a:pPr>
            <a:r>
              <a:rPr lang="ru-RU" dirty="0" smtClean="0"/>
              <a:t>проведение </a:t>
            </a:r>
            <a:r>
              <a:rPr lang="ru-RU" dirty="0"/>
              <a:t>рабочих совещаний и тренировок под руководством Президента, Председателя Правительства или Министра обороны Российской Федерации, межведомственных совещаний на высшем уровне;</a:t>
            </a:r>
          </a:p>
          <a:p>
            <a:pPr>
              <a:spcAft>
                <a:spcPts val="1800"/>
              </a:spcAft>
            </a:pPr>
            <a:r>
              <a:rPr lang="ru-RU" dirty="0" smtClean="0"/>
              <a:t>проведение </a:t>
            </a:r>
            <a:r>
              <a:rPr lang="ru-RU" dirty="0"/>
              <a:t>повседневных мероприятий в интересах Министерства обороны, например, заседаний Коллегий, пресс-конференций </a:t>
            </a:r>
            <a:r>
              <a:rPr lang="ru-RU" dirty="0" smtClean="0"/>
              <a:t>и других мероприятий.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Зал ситуационного центра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085184"/>
            <a:ext cx="8229600" cy="1440160"/>
          </a:xfrm>
        </p:spPr>
        <p:txBody>
          <a:bodyPr>
            <a:normAutofit/>
          </a:bodyPr>
          <a:lstStyle/>
          <a:p>
            <a:r>
              <a:rPr lang="ru-RU" dirty="0"/>
              <a:t>Каждое автоматизированное рабочее место оборудовано системами интерактивного </a:t>
            </a:r>
            <a:r>
              <a:rPr lang="ru-RU" dirty="0" smtClean="0"/>
              <a:t>управления, </a:t>
            </a:r>
            <a:r>
              <a:rPr lang="ru-RU" dirty="0"/>
              <a:t>конференцсвязи, передачи данных</a:t>
            </a:r>
          </a:p>
        </p:txBody>
      </p:sp>
      <p:pic>
        <p:nvPicPr>
          <p:cNvPr id="9220" name="Picture 4" descr="D:\1. Министерство обороны\Ситуационный центр\! Презентация\скрин\зал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24744"/>
            <a:ext cx="5025784" cy="3816424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6" name="Выноска 1 (с границей) 5"/>
          <p:cNvSpPr/>
          <p:nvPr/>
        </p:nvSpPr>
        <p:spPr>
          <a:xfrm>
            <a:off x="6588224" y="1340768"/>
            <a:ext cx="2232248" cy="576064"/>
          </a:xfrm>
          <a:prstGeom prst="accentCallout1">
            <a:avLst>
              <a:gd name="adj1" fmla="val 20954"/>
              <a:gd name="adj2" fmla="val -368"/>
              <a:gd name="adj3" fmla="val 407919"/>
              <a:gd name="adj4" fmla="val -139035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17 рабочих мест руководителей</a:t>
            </a:r>
            <a:endParaRPr lang="ru-RU" dirty="0"/>
          </a:p>
        </p:txBody>
      </p:sp>
      <p:sp>
        <p:nvSpPr>
          <p:cNvPr id="7" name="Выноска 1 (с границей) 6"/>
          <p:cNvSpPr/>
          <p:nvPr/>
        </p:nvSpPr>
        <p:spPr>
          <a:xfrm>
            <a:off x="6588224" y="2276872"/>
            <a:ext cx="2232248" cy="576064"/>
          </a:xfrm>
          <a:prstGeom prst="accentCallout1">
            <a:avLst>
              <a:gd name="adj1" fmla="val 20954"/>
              <a:gd name="adj2" fmla="val -368"/>
              <a:gd name="adj3" fmla="val 293279"/>
              <a:gd name="adj4" fmla="val -104330"/>
            </a:avLst>
          </a:prstGeom>
          <a:solidFill>
            <a:srgbClr val="FFFFFF">
              <a:alpha val="2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51 рабочее место помощников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Панель управления руководителя</a:t>
            </a:r>
            <a:endParaRPr lang="ru-RU" dirty="0"/>
          </a:p>
        </p:txBody>
      </p:sp>
      <p:sp>
        <p:nvSpPr>
          <p:cNvPr id="15" name="Выноска 1 (с границей) 14"/>
          <p:cNvSpPr/>
          <p:nvPr/>
        </p:nvSpPr>
        <p:spPr>
          <a:xfrm flipH="1">
            <a:off x="395536" y="1340768"/>
            <a:ext cx="8568952" cy="1512168"/>
          </a:xfrm>
          <a:prstGeom prst="accentCallout1">
            <a:avLst>
              <a:gd name="adj1" fmla="val 20954"/>
              <a:gd name="adj2" fmla="val -368"/>
              <a:gd name="adj3" fmla="val 97277"/>
              <a:gd name="adj4" fmla="val -312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Панель управления: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Сенсорный экран управления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Дублирующий монитор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Возможность подъема и опускания монитора и видеокамеры ВКС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smtClean="0"/>
              <a:t>Система идентификации пользователя</a:t>
            </a:r>
            <a:endParaRPr lang="ru-RU" sz="1600" dirty="0"/>
          </a:p>
        </p:txBody>
      </p:sp>
      <p:pic>
        <p:nvPicPr>
          <p:cNvPr id="18434" name="Picture 2" descr="D:\1. Министерство обороны\Ситуационный центр\! Презентация\скрин\АРМ руководителя\00-Ma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5760000" cy="34557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6" name="Рисунок 1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79" t="23750" r="31179" b="13251"/>
          <a:stretch>
            <a:fillRect/>
          </a:stretch>
        </p:blipFill>
        <p:spPr bwMode="auto">
          <a:xfrm>
            <a:off x="6300192" y="3861344"/>
            <a:ext cx="2664296" cy="2664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Панель управления руководителя</a:t>
            </a:r>
            <a:endParaRPr lang="ru-RU" dirty="0"/>
          </a:p>
        </p:txBody>
      </p:sp>
      <p:sp>
        <p:nvSpPr>
          <p:cNvPr id="9" name="Выноска 1 (с границей) 8"/>
          <p:cNvSpPr/>
          <p:nvPr/>
        </p:nvSpPr>
        <p:spPr>
          <a:xfrm>
            <a:off x="395536" y="1339200"/>
            <a:ext cx="8568952" cy="1512168"/>
          </a:xfrm>
          <a:prstGeom prst="accentCallout1">
            <a:avLst>
              <a:gd name="adj1" fmla="val 20954"/>
              <a:gd name="adj2" fmla="val -368"/>
              <a:gd name="adj3" fmla="val 78171"/>
              <a:gd name="adj4" fmla="val -325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Просмотр аналитических систем: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sz="1600" dirty="0" smtClean="0"/>
              <a:t>Аналитика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Морская, воздушная, наземная  и сводная обстановка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sz="1600" dirty="0" err="1" smtClean="0"/>
              <a:t>Метеобстановка</a:t>
            </a:r>
            <a:r>
              <a:rPr lang="ru-RU" sz="1600" dirty="0" smtClean="0"/>
              <a:t> 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Обзор СМИ и ТВ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smtClean="0"/>
              <a:t> Помощник руководителя и АРМ «Трибуна»</a:t>
            </a:r>
            <a:endParaRPr lang="ru-RU" sz="1600" dirty="0"/>
          </a:p>
        </p:txBody>
      </p:sp>
      <p:pic>
        <p:nvPicPr>
          <p:cNvPr id="18435" name="Picture 3" descr="D:\1. Министерство обороны\Ситуационный центр\! Презентация\скрин\АРМ руководителя\01-Analitic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5760000" cy="3455701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026" name="Picture 2" descr="D:\1. Министерство обороны\Ситуационный центр\! Презентация\скрин\АРМ руководителя\01-Analitics (button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392" y="4725144"/>
            <a:ext cx="180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3" name="Стрелка влево 12"/>
          <p:cNvSpPr/>
          <p:nvPr/>
        </p:nvSpPr>
        <p:spPr>
          <a:xfrm>
            <a:off x="6012160" y="4653136"/>
            <a:ext cx="432048" cy="2880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Панель управления руководителя</a:t>
            </a:r>
            <a:endParaRPr lang="ru-RU" dirty="0"/>
          </a:p>
        </p:txBody>
      </p:sp>
      <p:sp>
        <p:nvSpPr>
          <p:cNvPr id="11" name="Выноска 1 (с границей) 10"/>
          <p:cNvSpPr/>
          <p:nvPr/>
        </p:nvSpPr>
        <p:spPr>
          <a:xfrm>
            <a:off x="395536" y="1339200"/>
            <a:ext cx="8568000" cy="720000"/>
          </a:xfrm>
          <a:prstGeom prst="accentCallout1">
            <a:avLst>
              <a:gd name="adj1" fmla="val 20954"/>
              <a:gd name="adj2" fmla="val -368"/>
              <a:gd name="adj3" fmla="val 73513"/>
              <a:gd name="adj4" fmla="val -14205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Режим пометок</a:t>
            </a:r>
            <a:endParaRPr lang="ru-RU" b="1" dirty="0"/>
          </a:p>
        </p:txBody>
      </p:sp>
      <p:pic>
        <p:nvPicPr>
          <p:cNvPr id="1027" name="Picture 3" descr="D:\1. Министерство обороны\Ситуационный центр\! Презентация\скрин\АРМ руководителя\01-Analitics (edit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400" y="4725144"/>
            <a:ext cx="1800000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pic>
        <p:nvPicPr>
          <p:cNvPr id="13" name="Picture 3" descr="D:\1. Министерство обороны\Ситуационный центр\! Презентация\скрин\АРМ руководителя\01-Analitic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5760000" cy="3455701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14" name="Стрелка влево 13"/>
          <p:cNvSpPr/>
          <p:nvPr/>
        </p:nvSpPr>
        <p:spPr>
          <a:xfrm>
            <a:off x="1403648" y="4509120"/>
            <a:ext cx="432048" cy="2880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7956376" y="6021288"/>
            <a:ext cx="432048" cy="2880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лилиния 20"/>
          <p:cNvSpPr/>
          <p:nvPr/>
        </p:nvSpPr>
        <p:spPr>
          <a:xfrm>
            <a:off x="6444208" y="1196752"/>
            <a:ext cx="1502877" cy="2536032"/>
          </a:xfrm>
          <a:custGeom>
            <a:avLst/>
            <a:gdLst>
              <a:gd name="connsiteX0" fmla="*/ 1502877 w 1502877"/>
              <a:gd name="connsiteY0" fmla="*/ 0 h 2536032"/>
              <a:gd name="connsiteX1" fmla="*/ 1431626 w 1502877"/>
              <a:gd name="connsiteY1" fmla="*/ 142504 h 2536032"/>
              <a:gd name="connsiteX2" fmla="*/ 1360374 w 1502877"/>
              <a:gd name="connsiteY2" fmla="*/ 249382 h 2536032"/>
              <a:gd name="connsiteX3" fmla="*/ 1300997 w 1502877"/>
              <a:gd name="connsiteY3" fmla="*/ 391886 h 2536032"/>
              <a:gd name="connsiteX4" fmla="*/ 1265371 w 1502877"/>
              <a:gd name="connsiteY4" fmla="*/ 486888 h 2536032"/>
              <a:gd name="connsiteX5" fmla="*/ 1182244 w 1502877"/>
              <a:gd name="connsiteY5" fmla="*/ 653143 h 2536032"/>
              <a:gd name="connsiteX6" fmla="*/ 1146618 w 1502877"/>
              <a:gd name="connsiteY6" fmla="*/ 736270 h 2536032"/>
              <a:gd name="connsiteX7" fmla="*/ 944737 w 1502877"/>
              <a:gd name="connsiteY7" fmla="*/ 1056904 h 2536032"/>
              <a:gd name="connsiteX8" fmla="*/ 909111 w 1502877"/>
              <a:gd name="connsiteY8" fmla="*/ 1151907 h 2536032"/>
              <a:gd name="connsiteX9" fmla="*/ 849735 w 1502877"/>
              <a:gd name="connsiteY9" fmla="*/ 1235034 h 2536032"/>
              <a:gd name="connsiteX10" fmla="*/ 742857 w 1502877"/>
              <a:gd name="connsiteY10" fmla="*/ 1413164 h 2536032"/>
              <a:gd name="connsiteX11" fmla="*/ 695355 w 1502877"/>
              <a:gd name="connsiteY11" fmla="*/ 1484416 h 2536032"/>
              <a:gd name="connsiteX12" fmla="*/ 647854 w 1502877"/>
              <a:gd name="connsiteY12" fmla="*/ 1555668 h 2536032"/>
              <a:gd name="connsiteX13" fmla="*/ 552851 w 1502877"/>
              <a:gd name="connsiteY13" fmla="*/ 1674421 h 2536032"/>
              <a:gd name="connsiteX14" fmla="*/ 481600 w 1502877"/>
              <a:gd name="connsiteY14" fmla="*/ 1816925 h 2536032"/>
              <a:gd name="connsiteX15" fmla="*/ 445974 w 1502877"/>
              <a:gd name="connsiteY15" fmla="*/ 1888177 h 2536032"/>
              <a:gd name="connsiteX16" fmla="*/ 362846 w 1502877"/>
              <a:gd name="connsiteY16" fmla="*/ 2006930 h 2536032"/>
              <a:gd name="connsiteX17" fmla="*/ 291594 w 1502877"/>
              <a:gd name="connsiteY17" fmla="*/ 2101933 h 2536032"/>
              <a:gd name="connsiteX18" fmla="*/ 244093 w 1502877"/>
              <a:gd name="connsiteY18" fmla="*/ 2149434 h 2536032"/>
              <a:gd name="connsiteX19" fmla="*/ 160966 w 1502877"/>
              <a:gd name="connsiteY19" fmla="*/ 2291938 h 2536032"/>
              <a:gd name="connsiteX20" fmla="*/ 113464 w 1502877"/>
              <a:gd name="connsiteY20" fmla="*/ 2351314 h 2536032"/>
              <a:gd name="connsiteX21" fmla="*/ 77839 w 1502877"/>
              <a:gd name="connsiteY21" fmla="*/ 2410691 h 2536032"/>
              <a:gd name="connsiteX22" fmla="*/ 42213 w 1502877"/>
              <a:gd name="connsiteY22" fmla="*/ 2493818 h 2536032"/>
              <a:gd name="connsiteX23" fmla="*/ 6587 w 1502877"/>
              <a:gd name="connsiteY23" fmla="*/ 2493818 h 2536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02877" h="2536032">
                <a:moveTo>
                  <a:pt x="1502877" y="0"/>
                </a:moveTo>
                <a:cubicBezTo>
                  <a:pt x="1475738" y="63324"/>
                  <a:pt x="1469302" y="88681"/>
                  <a:pt x="1431626" y="142504"/>
                </a:cubicBezTo>
                <a:cubicBezTo>
                  <a:pt x="1377606" y="219676"/>
                  <a:pt x="1392288" y="176437"/>
                  <a:pt x="1360374" y="249382"/>
                </a:cubicBezTo>
                <a:cubicBezTo>
                  <a:pt x="1339748" y="296527"/>
                  <a:pt x="1319066" y="343703"/>
                  <a:pt x="1300997" y="391886"/>
                </a:cubicBezTo>
                <a:cubicBezTo>
                  <a:pt x="1289122" y="423553"/>
                  <a:pt x="1279366" y="456099"/>
                  <a:pt x="1265371" y="486888"/>
                </a:cubicBezTo>
                <a:cubicBezTo>
                  <a:pt x="1239732" y="543294"/>
                  <a:pt x="1206651" y="596193"/>
                  <a:pt x="1182244" y="653143"/>
                </a:cubicBezTo>
                <a:cubicBezTo>
                  <a:pt x="1170369" y="680852"/>
                  <a:pt x="1162128" y="710420"/>
                  <a:pt x="1146618" y="736270"/>
                </a:cubicBezTo>
                <a:cubicBezTo>
                  <a:pt x="1046473" y="903179"/>
                  <a:pt x="1044155" y="791788"/>
                  <a:pt x="944737" y="1056904"/>
                </a:cubicBezTo>
                <a:cubicBezTo>
                  <a:pt x="932862" y="1088572"/>
                  <a:pt x="925027" y="1122065"/>
                  <a:pt x="909111" y="1151907"/>
                </a:cubicBezTo>
                <a:cubicBezTo>
                  <a:pt x="893087" y="1181953"/>
                  <a:pt x="868016" y="1206306"/>
                  <a:pt x="849735" y="1235034"/>
                </a:cubicBezTo>
                <a:cubicBezTo>
                  <a:pt x="812559" y="1293453"/>
                  <a:pt x="779304" y="1354288"/>
                  <a:pt x="742857" y="1413164"/>
                </a:cubicBezTo>
                <a:cubicBezTo>
                  <a:pt x="727832" y="1437435"/>
                  <a:pt x="711189" y="1460665"/>
                  <a:pt x="695355" y="1484416"/>
                </a:cubicBezTo>
                <a:cubicBezTo>
                  <a:pt x="679521" y="1508167"/>
                  <a:pt x="665686" y="1533378"/>
                  <a:pt x="647854" y="1555668"/>
                </a:cubicBezTo>
                <a:cubicBezTo>
                  <a:pt x="616186" y="1595252"/>
                  <a:pt x="575521" y="1629080"/>
                  <a:pt x="552851" y="1674421"/>
                </a:cubicBezTo>
                <a:lnTo>
                  <a:pt x="481600" y="1816925"/>
                </a:lnTo>
                <a:cubicBezTo>
                  <a:pt x="469725" y="1840676"/>
                  <a:pt x="460704" y="1866083"/>
                  <a:pt x="445974" y="1888177"/>
                </a:cubicBezTo>
                <a:cubicBezTo>
                  <a:pt x="336741" y="2052024"/>
                  <a:pt x="450789" y="1883809"/>
                  <a:pt x="362846" y="2006930"/>
                </a:cubicBezTo>
                <a:cubicBezTo>
                  <a:pt x="325722" y="2058903"/>
                  <a:pt x="346794" y="2039833"/>
                  <a:pt x="291594" y="2101933"/>
                </a:cubicBezTo>
                <a:cubicBezTo>
                  <a:pt x="276717" y="2118669"/>
                  <a:pt x="258081" y="2131949"/>
                  <a:pt x="244093" y="2149434"/>
                </a:cubicBezTo>
                <a:cubicBezTo>
                  <a:pt x="160901" y="2253424"/>
                  <a:pt x="228857" y="2185253"/>
                  <a:pt x="160966" y="2291938"/>
                </a:cubicBezTo>
                <a:cubicBezTo>
                  <a:pt x="147358" y="2313322"/>
                  <a:pt x="127999" y="2330549"/>
                  <a:pt x="113464" y="2351314"/>
                </a:cubicBezTo>
                <a:cubicBezTo>
                  <a:pt x="100228" y="2370223"/>
                  <a:pt x="89714" y="2390899"/>
                  <a:pt x="77839" y="2410691"/>
                </a:cubicBezTo>
                <a:cubicBezTo>
                  <a:pt x="68754" y="2447028"/>
                  <a:pt x="69548" y="2466482"/>
                  <a:pt x="42213" y="2493818"/>
                </a:cubicBezTo>
                <a:cubicBezTo>
                  <a:pt x="0" y="2536032"/>
                  <a:pt x="6587" y="2524036"/>
                  <a:pt x="6587" y="2493818"/>
                </a:cubicBezTo>
              </a:path>
            </a:pathLst>
          </a:custGeom>
          <a:ln w="666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27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D:\1. Министерство обороны\Ситуационный центр\! Презентация\скрин\АРМ руководителя\03-Telephon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068960"/>
            <a:ext cx="5760000" cy="3455701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Панель управления руководителя</a:t>
            </a:r>
            <a:endParaRPr lang="ru-RU" dirty="0"/>
          </a:p>
        </p:txBody>
      </p:sp>
      <p:sp>
        <p:nvSpPr>
          <p:cNvPr id="4" name="Выноска 1 (с границей) 3"/>
          <p:cNvSpPr/>
          <p:nvPr/>
        </p:nvSpPr>
        <p:spPr>
          <a:xfrm>
            <a:off x="396000" y="1339200"/>
            <a:ext cx="8568000" cy="1512168"/>
          </a:xfrm>
          <a:prstGeom prst="accentCallout1">
            <a:avLst>
              <a:gd name="adj1" fmla="val 20954"/>
              <a:gd name="adj2" fmla="val -368"/>
              <a:gd name="adj3" fmla="val 40168"/>
              <a:gd name="adj4" fmla="val -20912"/>
            </a:avLst>
          </a:prstGeom>
          <a:solidFill>
            <a:srgbClr val="FFFF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/>
              <a:t>Микрофон конференцсвязи</a:t>
            </a:r>
          </a:p>
          <a:p>
            <a:pPr>
              <a:buFont typeface="Arial" pitchFamily="34" charset="0"/>
              <a:buChar char="•"/>
            </a:pPr>
            <a:r>
              <a:rPr lang="ru-RU" dirty="0"/>
              <a:t> </a:t>
            </a:r>
            <a:r>
              <a:rPr lang="ru-RU" dirty="0" smtClean="0"/>
              <a:t>Включение на сенсорной панели.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 </a:t>
            </a:r>
            <a:r>
              <a:rPr lang="ru-RU" dirty="0" smtClean="0"/>
              <a:t>Светодиодный индикатор включения</a:t>
            </a:r>
            <a:endParaRPr lang="ru-RU" dirty="0"/>
          </a:p>
        </p:txBody>
      </p:sp>
      <p:sp>
        <p:nvSpPr>
          <p:cNvPr id="10" name="Стрелка влево 9"/>
          <p:cNvSpPr/>
          <p:nvPr/>
        </p:nvSpPr>
        <p:spPr>
          <a:xfrm>
            <a:off x="971600" y="5085184"/>
            <a:ext cx="432048" cy="288032"/>
          </a:xfrm>
          <a:prstGeom prst="lef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1. Министерство обороны\Ситуационный центр\! Презентация\скрин\АРМ руководителя\02-TV (Microphone).png"/>
          <p:cNvPicPr>
            <a:picLocks noChangeAspect="1" noChangeArrowheads="1"/>
          </p:cNvPicPr>
          <p:nvPr/>
        </p:nvPicPr>
        <p:blipFill>
          <a:blip r:embed="rId3" cstate="print"/>
          <a:srcRect r="3989"/>
          <a:stretch>
            <a:fillRect/>
          </a:stretch>
        </p:blipFill>
        <p:spPr bwMode="auto">
          <a:xfrm>
            <a:off x="6372200" y="4725144"/>
            <a:ext cx="1728192" cy="1800000"/>
          </a:xfrm>
          <a:prstGeom prst="rect">
            <a:avLst/>
          </a:prstGeom>
          <a:noFill/>
          <a:effectLst>
            <a:outerShdw blurRad="63500" dist="38100" dir="3000000" algn="tl" rotWithShape="0">
              <a:schemeClr val="bg1">
                <a:alpha val="40000"/>
              </a:scheme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287</TotalTime>
  <Words>739</Words>
  <Application>Microsoft Office PowerPoint</Application>
  <PresentationFormat>Экран (4:3)</PresentationFormat>
  <Paragraphs>99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Презентация PowerPoint</vt:lpstr>
      <vt:lpstr>Совещание в мае 2010</vt:lpstr>
      <vt:lpstr>Цели создания</vt:lpstr>
      <vt:lpstr>Назначение ситуационного центра</vt:lpstr>
      <vt:lpstr>Зал ситуационного центра</vt:lpstr>
      <vt:lpstr>Панель управления руководителя</vt:lpstr>
      <vt:lpstr>Панель управления руководителя</vt:lpstr>
      <vt:lpstr>Панель управления руководителя</vt:lpstr>
      <vt:lpstr>Панель управления руководителя</vt:lpstr>
      <vt:lpstr>Панель управления руководителя</vt:lpstr>
      <vt:lpstr>Экран коллективного пользования</vt:lpstr>
      <vt:lpstr>Вспомогательные помещения</vt:lpstr>
      <vt:lpstr>Информационные сегменты</vt:lpstr>
      <vt:lpstr>Режимы функционирования ситуационного центра</vt:lpstr>
      <vt:lpstr>Единая геоинформационная основа</vt:lpstr>
      <vt:lpstr>Единая геоинформационная основа</vt:lpstr>
      <vt:lpstr>Информационно-аналитическая система</vt:lpstr>
      <vt:lpstr>Подсистемы открытого сегмента</vt:lpstr>
      <vt:lpstr>Мониторинг и аналитическая обработка</vt:lpstr>
      <vt:lpstr>Подсистемы открытого сегмента</vt:lpstr>
      <vt:lpstr>Возможности подсистем открытого сегмента</vt:lpstr>
      <vt:lpstr>Наращивание возможностей ситуационного центра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 Ефремов</dc:creator>
  <cp:lastModifiedBy>Н-Д</cp:lastModifiedBy>
  <cp:revision>47</cp:revision>
  <dcterms:created xsi:type="dcterms:W3CDTF">2011-06-10T11:05:04Z</dcterms:created>
  <dcterms:modified xsi:type="dcterms:W3CDTF">2013-02-18T13:19:42Z</dcterms:modified>
</cp:coreProperties>
</file>